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5" r:id="rId1"/>
  </p:sldMasterIdLst>
  <p:notesMasterIdLst>
    <p:notesMasterId r:id="rId18"/>
  </p:notesMasterIdLst>
  <p:handoutMasterIdLst>
    <p:handoutMasterId r:id="rId19"/>
  </p:handoutMasterIdLst>
  <p:sldIdLst>
    <p:sldId id="264" r:id="rId2"/>
    <p:sldId id="265" r:id="rId3"/>
    <p:sldId id="279" r:id="rId4"/>
    <p:sldId id="280" r:id="rId5"/>
    <p:sldId id="281" r:id="rId6"/>
    <p:sldId id="266" r:id="rId7"/>
    <p:sldId id="267" r:id="rId8"/>
    <p:sldId id="268" r:id="rId9"/>
    <p:sldId id="278" r:id="rId10"/>
    <p:sldId id="270" r:id="rId11"/>
    <p:sldId id="271" r:id="rId12"/>
    <p:sldId id="272" r:id="rId13"/>
    <p:sldId id="273" r:id="rId14"/>
    <p:sldId id="282" r:id="rId15"/>
    <p:sldId id="276" r:id="rId16"/>
    <p:sldId id="277" r:id="rId1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65"/>
  </p:normalViewPr>
  <p:slideViewPr>
    <p:cSldViewPr snapToGrid="0" snapToObjects="1">
      <p:cViewPr varScale="1">
        <p:scale>
          <a:sx n="120" d="100"/>
          <a:sy n="120" d="100"/>
        </p:scale>
        <p:origin x="1352" y="192"/>
      </p:cViewPr>
      <p:guideLst>
        <p:guide orient="horz" pos="2160"/>
        <p:guide pos="3120"/>
      </p:guideLst>
    </p:cSldViewPr>
  </p:slideViewPr>
  <p:notesTextViewPr>
    <p:cViewPr>
      <p:scale>
        <a:sx n="100" d="100"/>
        <a:sy n="100" d="100"/>
      </p:scale>
      <p:origin x="0" y="0"/>
    </p:cViewPr>
  </p:notesTextViewPr>
  <p:notesViewPr>
    <p:cSldViewPr snapToGrid="0" snapToObjects="1">
      <p:cViewPr varScale="1">
        <p:scale>
          <a:sx n="96" d="100"/>
          <a:sy n="96" d="100"/>
        </p:scale>
        <p:origin x="3976"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C94FA29-6EDD-4620-3F57-6D4685A16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D0949FF-8E51-8E6A-CD30-8750A5BBD9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09668-A140-D24C-A972-33EC696C5D25}" type="datetimeFigureOut">
              <a:rPr kumimoji="1" lang="ja-JP" altLang="en-US" smtClean="0"/>
              <a:t>2024/7/30</a:t>
            </a:fld>
            <a:endParaRPr kumimoji="1" lang="ja-JP" altLang="en-US"/>
          </a:p>
        </p:txBody>
      </p:sp>
      <p:sp>
        <p:nvSpPr>
          <p:cNvPr id="4" name="フッター プレースホルダー 3">
            <a:extLst>
              <a:ext uri="{FF2B5EF4-FFF2-40B4-BE49-F238E27FC236}">
                <a16:creationId xmlns:a16="http://schemas.microsoft.com/office/drawing/2014/main" id="{316095E2-5992-027B-43C8-361F9D709C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6BB40D-7F8F-D289-CF67-813B61D641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1DC7F3-30F8-954A-A21F-52FC239C32E7}" type="slidenum">
              <a:rPr kumimoji="1" lang="ja-JP" altLang="en-US" smtClean="0"/>
              <a:t>‹#›</a:t>
            </a:fld>
            <a:endParaRPr kumimoji="1" lang="ja-JP" altLang="en-US"/>
          </a:p>
        </p:txBody>
      </p:sp>
    </p:spTree>
    <p:extLst>
      <p:ext uri="{BB962C8B-B14F-4D97-AF65-F5344CB8AC3E}">
        <p14:creationId xmlns:p14="http://schemas.microsoft.com/office/powerpoint/2010/main" val="1092535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B2948-0D6F-406C-8645-8105C85DC234}" type="datetimeFigureOut">
              <a:rPr kumimoji="1" lang="ja-JP" altLang="en-US" smtClean="0"/>
              <a:t>2024/7/30</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BE7FB-B3DA-4F26-996B-88F805D83AF0}" type="slidenum">
              <a:rPr kumimoji="1" lang="ja-JP" altLang="en-US" smtClean="0"/>
              <a:t>‹#›</a:t>
            </a:fld>
            <a:endParaRPr kumimoji="1" lang="ja-JP" altLang="en-US"/>
          </a:p>
        </p:txBody>
      </p:sp>
    </p:spTree>
    <p:extLst>
      <p:ext uri="{BB962C8B-B14F-4D97-AF65-F5344CB8AC3E}">
        <p14:creationId xmlns:p14="http://schemas.microsoft.com/office/powerpoint/2010/main" val="5913867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C1BE7FB-B3DA-4F26-996B-88F805D83AF0}" type="slidenum">
              <a:rPr kumimoji="1" lang="ja-JP" altLang="en-US" smtClean="0"/>
              <a:t>8</a:t>
            </a:fld>
            <a:endParaRPr kumimoji="1" lang="ja-JP" altLang="en-US"/>
          </a:p>
        </p:txBody>
      </p:sp>
    </p:spTree>
    <p:extLst>
      <p:ext uri="{BB962C8B-B14F-4D97-AF65-F5344CB8AC3E}">
        <p14:creationId xmlns:p14="http://schemas.microsoft.com/office/powerpoint/2010/main" val="286122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58952"/>
            <a:ext cx="8172450" cy="3566160"/>
          </a:xfrm>
        </p:spPr>
        <p:txBody>
          <a:bodyPr anchor="b">
            <a:normAutofit/>
          </a:bodyPr>
          <a:lstStyle>
            <a:lvl1pPr algn="l">
              <a:lnSpc>
                <a:spcPct val="85000"/>
              </a:lnSpc>
              <a:defRPr sz="8666" spc="-54"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93791" y="4455621"/>
            <a:ext cx="8172450" cy="1143000"/>
          </a:xfrm>
        </p:spPr>
        <p:txBody>
          <a:bodyPr lIns="91440" rIns="91440">
            <a:normAutofit/>
          </a:bodyPr>
          <a:lstStyle>
            <a:lvl1pPr marL="0" indent="0" algn="l">
              <a:buNone/>
              <a:defRPr sz="2600" cap="all" spc="217" baseline="0">
                <a:solidFill>
                  <a:schemeClr val="tx2"/>
                </a:solidFill>
                <a:latin typeface="+mj-lt"/>
              </a:defRPr>
            </a:lvl1pPr>
            <a:lvl2pPr marL="495285" indent="0" algn="ctr">
              <a:buNone/>
              <a:defRPr sz="2600"/>
            </a:lvl2pPr>
            <a:lvl3pPr marL="990570" indent="0" algn="ctr">
              <a:buNone/>
              <a:defRPr sz="2600"/>
            </a:lvl3pPr>
            <a:lvl4pPr marL="1485854" indent="0" algn="ctr">
              <a:buNone/>
              <a:defRPr sz="2167"/>
            </a:lvl4pPr>
            <a:lvl5pPr marL="1981139" indent="0" algn="ctr">
              <a:buNone/>
              <a:defRPr sz="2167"/>
            </a:lvl5pPr>
            <a:lvl6pPr marL="2476424" indent="0" algn="ctr">
              <a:buNone/>
              <a:defRPr sz="2167"/>
            </a:lvl6pPr>
            <a:lvl7pPr marL="2971709" indent="0" algn="ctr">
              <a:buNone/>
              <a:defRPr sz="2167"/>
            </a:lvl7pPr>
            <a:lvl8pPr marL="3466993" indent="0" algn="ctr">
              <a:buNone/>
              <a:defRPr sz="2167"/>
            </a:lvl8pPr>
            <a:lvl9pPr marL="3962278" indent="0" algn="ctr">
              <a:buNone/>
              <a:defRPr sz="2167"/>
            </a:lvl9pPr>
          </a:lstStyle>
          <a:p>
            <a:r>
              <a:rPr lang="ja-JP" altLang="en-US"/>
              <a:t>マスター サブタイトルの書式設定</a:t>
            </a:r>
            <a:endParaRPr lang="en-US" dirty="0"/>
          </a:p>
        </p:txBody>
      </p:sp>
      <p:sp>
        <p:nvSpPr>
          <p:cNvPr id="4" name="Slide Number Placeholder 5">
            <a:extLst>
              <a:ext uri="{FF2B5EF4-FFF2-40B4-BE49-F238E27FC236}">
                <a16:creationId xmlns:a16="http://schemas.microsoft.com/office/drawing/2014/main" id="{1B978C9E-E316-CB8B-9A0F-39783C173CAA}"/>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92723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0369" y="2186556"/>
            <a:ext cx="8172451"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2" name="Slide Number Placeholder 5">
            <a:extLst>
              <a:ext uri="{FF2B5EF4-FFF2-40B4-BE49-F238E27FC236}">
                <a16:creationId xmlns:a16="http://schemas.microsoft.com/office/drawing/2014/main" id="{2EEF7527-14EC-8D20-980D-9C7E4EFDF90D}"/>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2964249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1540" y="758952"/>
            <a:ext cx="8172450" cy="3566160"/>
          </a:xfrm>
        </p:spPr>
        <p:txBody>
          <a:bodyPr anchor="b" anchorCtr="0">
            <a:normAutofit/>
          </a:bodyPr>
          <a:lstStyle>
            <a:lvl1pPr>
              <a:lnSpc>
                <a:spcPct val="85000"/>
              </a:lnSpc>
              <a:defRPr sz="8666"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4453128"/>
            <a:ext cx="8172450" cy="1143000"/>
          </a:xfrm>
        </p:spPr>
        <p:txBody>
          <a:bodyPr lIns="91440" rIns="91440" anchor="t" anchorCtr="0">
            <a:normAutofit/>
          </a:bodyPr>
          <a:lstStyle>
            <a:lvl1pPr marL="0" indent="0">
              <a:buNone/>
              <a:defRPr sz="2600" cap="all" spc="217" baseline="0">
                <a:solidFill>
                  <a:schemeClr val="tx2"/>
                </a:solidFill>
                <a:latin typeface="+mj-lt"/>
              </a:defRPr>
            </a:lvl1pPr>
            <a:lvl2pPr marL="495285" indent="0">
              <a:buNone/>
              <a:defRPr sz="1950">
                <a:solidFill>
                  <a:schemeClr val="tx1">
                    <a:tint val="75000"/>
                  </a:schemeClr>
                </a:solidFill>
              </a:defRPr>
            </a:lvl2pPr>
            <a:lvl3pPr marL="990570" indent="0">
              <a:buNone/>
              <a:defRPr sz="1733">
                <a:solidFill>
                  <a:schemeClr val="tx1">
                    <a:tint val="75000"/>
                  </a:schemeClr>
                </a:solidFill>
              </a:defRPr>
            </a:lvl3pPr>
            <a:lvl4pPr marL="1485854" indent="0">
              <a:buNone/>
              <a:defRPr sz="1517">
                <a:solidFill>
                  <a:schemeClr val="tx1">
                    <a:tint val="75000"/>
                  </a:schemeClr>
                </a:solidFill>
              </a:defRPr>
            </a:lvl4pPr>
            <a:lvl5pPr marL="1981139" indent="0">
              <a:buNone/>
              <a:defRPr sz="1517">
                <a:solidFill>
                  <a:schemeClr val="tx1">
                    <a:tint val="75000"/>
                  </a:schemeClr>
                </a:solidFill>
              </a:defRPr>
            </a:lvl5pPr>
            <a:lvl6pPr marL="2476424" indent="0">
              <a:buNone/>
              <a:defRPr sz="1517">
                <a:solidFill>
                  <a:schemeClr val="tx1">
                    <a:tint val="75000"/>
                  </a:schemeClr>
                </a:solidFill>
              </a:defRPr>
            </a:lvl6pPr>
            <a:lvl7pPr marL="2971709" indent="0">
              <a:buNone/>
              <a:defRPr sz="1517">
                <a:solidFill>
                  <a:schemeClr val="tx1">
                    <a:tint val="75000"/>
                  </a:schemeClr>
                </a:solidFill>
              </a:defRPr>
            </a:lvl7pPr>
            <a:lvl8pPr marL="3466993" indent="0">
              <a:buNone/>
              <a:defRPr sz="1517">
                <a:solidFill>
                  <a:schemeClr val="tx1">
                    <a:tint val="75000"/>
                  </a:schemeClr>
                </a:solidFill>
              </a:defRPr>
            </a:lvl8pPr>
            <a:lvl9pPr marL="3962278" indent="0">
              <a:buNone/>
              <a:defRPr sz="1517">
                <a:solidFill>
                  <a:schemeClr val="tx1">
                    <a:tint val="75000"/>
                  </a:schemeClr>
                </a:solidFill>
              </a:defRPr>
            </a:lvl9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CAF40381-5FE8-A5D1-1430-BDD51CFC1B88}"/>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324825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91540" y="286604"/>
            <a:ext cx="817245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91540" y="1845736"/>
            <a:ext cx="401193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52060" y="1845735"/>
            <a:ext cx="401193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2" name="Slide Number Placeholder 5">
            <a:extLst>
              <a:ext uri="{FF2B5EF4-FFF2-40B4-BE49-F238E27FC236}">
                <a16:creationId xmlns:a16="http://schemas.microsoft.com/office/drawing/2014/main" id="{F13229A8-CAC4-0022-48E5-0450528680BB}"/>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3295443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91540" y="286604"/>
            <a:ext cx="817245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40" y="1846052"/>
            <a:ext cx="4011930" cy="736282"/>
          </a:xfrm>
        </p:spPr>
        <p:txBody>
          <a:bodyPr lIns="91440" rIns="91440" anchor="ctr">
            <a:normAutofit/>
          </a:bodyPr>
          <a:lstStyle>
            <a:lvl1pPr marL="0" indent="0">
              <a:buNone/>
              <a:defRPr sz="2167" b="0" cap="all" baseline="0">
                <a:solidFill>
                  <a:schemeClr val="tx2"/>
                </a:solidFill>
              </a:defRPr>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ja-JP" altLang="en-US"/>
              <a:t>マスター テキストの書式設定</a:t>
            </a:r>
          </a:p>
        </p:txBody>
      </p:sp>
      <p:sp>
        <p:nvSpPr>
          <p:cNvPr id="4" name="Content Placeholder 3"/>
          <p:cNvSpPr>
            <a:spLocks noGrp="1"/>
          </p:cNvSpPr>
          <p:nvPr>
            <p:ph sz="half" idx="2"/>
          </p:nvPr>
        </p:nvSpPr>
        <p:spPr>
          <a:xfrm>
            <a:off x="891540" y="2582335"/>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52060" y="1846052"/>
            <a:ext cx="4011930" cy="736282"/>
          </a:xfrm>
        </p:spPr>
        <p:txBody>
          <a:bodyPr lIns="91440" rIns="91440" anchor="ctr">
            <a:normAutofit/>
          </a:bodyPr>
          <a:lstStyle>
            <a:lvl1pPr marL="0" indent="0">
              <a:buNone/>
              <a:defRPr sz="2167" b="0" cap="all" baseline="0">
                <a:solidFill>
                  <a:schemeClr val="tx2"/>
                </a:solidFill>
              </a:defRPr>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ja-JP" altLang="en-US"/>
              <a:t>マスター テキストの書式設定</a:t>
            </a:r>
          </a:p>
        </p:txBody>
      </p:sp>
      <p:sp>
        <p:nvSpPr>
          <p:cNvPr id="6" name="Content Placeholder 5"/>
          <p:cNvSpPr>
            <a:spLocks noGrp="1"/>
          </p:cNvSpPr>
          <p:nvPr>
            <p:ph sz="quarter" idx="4"/>
          </p:nvPr>
        </p:nvSpPr>
        <p:spPr>
          <a:xfrm>
            <a:off x="5052060" y="2582334"/>
            <a:ext cx="401193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2" name="Slide Number Placeholder 5">
            <a:extLst>
              <a:ext uri="{FF2B5EF4-FFF2-40B4-BE49-F238E27FC236}">
                <a16:creationId xmlns:a16="http://schemas.microsoft.com/office/drawing/2014/main" id="{DA873081-7890-DEE4-A220-3BC700575B80}"/>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200275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Slide Number Placeholder 5">
            <a:extLst>
              <a:ext uri="{FF2B5EF4-FFF2-40B4-BE49-F238E27FC236}">
                <a16:creationId xmlns:a16="http://schemas.microsoft.com/office/drawing/2014/main" id="{4F0F10CD-3AB8-54D4-FA68-5201B992A405}"/>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3781571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760A9FA-09F5-4A68-39D6-2BF597AA0DCE}"/>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2688632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5" y="0"/>
            <a:ext cx="3291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282557" y="0"/>
            <a:ext cx="5200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71475" y="594359"/>
            <a:ext cx="2600325" cy="2286000"/>
          </a:xfrm>
        </p:spPr>
        <p:txBody>
          <a:bodyPr anchor="b">
            <a:normAutofit/>
          </a:bodyPr>
          <a:lstStyle>
            <a:lvl1pPr>
              <a:defRPr sz="39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900488" y="731520"/>
            <a:ext cx="5274945"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71475" y="2926080"/>
            <a:ext cx="2600325" cy="3379124"/>
          </a:xfrm>
        </p:spPr>
        <p:txBody>
          <a:bodyPr lIns="91440" rIns="91440">
            <a:normAutofit/>
          </a:bodyPr>
          <a:lstStyle>
            <a:lvl1pPr marL="0" indent="0">
              <a:buNone/>
              <a:defRPr sz="1625">
                <a:solidFill>
                  <a:srgbClr val="FFFFFF"/>
                </a:solidFill>
              </a:defRPr>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ja-JP" altLang="en-US"/>
              <a:t>マスター テキストの書式設定</a:t>
            </a:r>
          </a:p>
        </p:txBody>
      </p:sp>
      <p:sp>
        <p:nvSpPr>
          <p:cNvPr id="5" name="Date Placeholder 4"/>
          <p:cNvSpPr>
            <a:spLocks noGrp="1"/>
          </p:cNvSpPr>
          <p:nvPr>
            <p:ph type="dt" sz="half" idx="10"/>
          </p:nvPr>
        </p:nvSpPr>
        <p:spPr>
          <a:xfrm>
            <a:off x="378229" y="6459787"/>
            <a:ext cx="2127540"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900487" y="6459787"/>
            <a:ext cx="3776663" cy="365125"/>
          </a:xfrm>
          <a:prstGeom prst="rect">
            <a:avLst/>
          </a:prstGeom>
        </p:spPr>
        <p:txBody>
          <a:bodyPr/>
          <a:lstStyle>
            <a:lvl1pPr algn="l">
              <a:defRPr>
                <a:solidFill>
                  <a:schemeClr val="tx2"/>
                </a:solidFill>
              </a:defRPr>
            </a:lvl1pPr>
          </a:lstStyle>
          <a:p>
            <a:endParaRPr lang="en-US"/>
          </a:p>
        </p:txBody>
      </p:sp>
      <p:sp>
        <p:nvSpPr>
          <p:cNvPr id="10" name="Slide Number Placeholder 5">
            <a:extLst>
              <a:ext uri="{FF2B5EF4-FFF2-40B4-BE49-F238E27FC236}">
                <a16:creationId xmlns:a16="http://schemas.microsoft.com/office/drawing/2014/main" id="{AF26CE41-DC8F-7C1E-98CC-7C825421311C}"/>
              </a:ext>
            </a:extLst>
          </p:cNvPr>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41944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Rectangle 8"/>
          <p:cNvSpPr/>
          <p:nvPr/>
        </p:nvSpPr>
        <p:spPr>
          <a:xfrm>
            <a:off x="13" y="491507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91540" y="5074920"/>
            <a:ext cx="8221980" cy="822960"/>
          </a:xfrm>
        </p:spPr>
        <p:txBody>
          <a:bodyPr tIns="0" bIns="0" anchor="b">
            <a:noAutofit/>
          </a:bodyPr>
          <a:lstStyle>
            <a:lvl1pPr>
              <a:defRPr sz="39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4" y="0"/>
            <a:ext cx="9905988" cy="4915076"/>
          </a:xfrm>
          <a:solidFill>
            <a:schemeClr val="bg2">
              <a:lumMod val="90000"/>
            </a:schemeClr>
          </a:solidFill>
        </p:spPr>
        <p:txBody>
          <a:bodyPr lIns="457200" tIns="457200" anchor="t"/>
          <a:lstStyle>
            <a:lvl1pPr marL="0" indent="0">
              <a:buNone/>
              <a:defRPr sz="3467"/>
            </a:lvl1pPr>
            <a:lvl2pPr marL="495285" indent="0">
              <a:buNone/>
              <a:defRPr sz="3033"/>
            </a:lvl2pPr>
            <a:lvl3pPr marL="990570" indent="0">
              <a:buNone/>
              <a:defRPr sz="2600"/>
            </a:lvl3pPr>
            <a:lvl4pPr marL="1485854" indent="0">
              <a:buNone/>
              <a:defRPr sz="2167"/>
            </a:lvl4pPr>
            <a:lvl5pPr marL="1981139" indent="0">
              <a:buNone/>
              <a:defRPr sz="2167"/>
            </a:lvl5pPr>
            <a:lvl6pPr marL="2476424" indent="0">
              <a:buNone/>
              <a:defRPr sz="2167"/>
            </a:lvl6pPr>
            <a:lvl7pPr marL="2971709" indent="0">
              <a:buNone/>
              <a:defRPr sz="2167"/>
            </a:lvl7pPr>
            <a:lvl8pPr marL="3466993" indent="0">
              <a:buNone/>
              <a:defRPr sz="2167"/>
            </a:lvl8pPr>
            <a:lvl9pPr marL="3962278" indent="0">
              <a:buNone/>
              <a:defRPr sz="2167"/>
            </a:lvl9pPr>
          </a:lstStyle>
          <a:p>
            <a:r>
              <a:rPr lang="ja-JP" altLang="en-US"/>
              <a:t>図を追加</a:t>
            </a:r>
            <a:endParaRPr lang="en-US" dirty="0"/>
          </a:p>
        </p:txBody>
      </p:sp>
      <p:sp>
        <p:nvSpPr>
          <p:cNvPr id="4" name="Text Placeholder 3"/>
          <p:cNvSpPr>
            <a:spLocks noGrp="1"/>
          </p:cNvSpPr>
          <p:nvPr>
            <p:ph type="body" sz="half" idx="2"/>
          </p:nvPr>
        </p:nvSpPr>
        <p:spPr>
          <a:xfrm>
            <a:off x="891540" y="5907024"/>
            <a:ext cx="8221980" cy="594360"/>
          </a:xfrm>
        </p:spPr>
        <p:txBody>
          <a:bodyPr lIns="91440" tIns="0" rIns="91440" bIns="0">
            <a:normAutofit/>
          </a:bodyPr>
          <a:lstStyle>
            <a:lvl1pPr marL="0" indent="0">
              <a:spcBef>
                <a:spcPts val="0"/>
              </a:spcBef>
              <a:spcAft>
                <a:spcPts val="650"/>
              </a:spcAft>
              <a:buNone/>
              <a:defRPr sz="1625">
                <a:solidFill>
                  <a:srgbClr val="FFFFFF"/>
                </a:solidFill>
              </a:defRPr>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ja-JP" altLang="en-US"/>
              <a:t>マスター テキストの書式設定</a:t>
            </a:r>
          </a:p>
        </p:txBody>
      </p:sp>
      <p:sp>
        <p:nvSpPr>
          <p:cNvPr id="5" name="Date Placeholder 4"/>
          <p:cNvSpPr>
            <a:spLocks noGrp="1"/>
          </p:cNvSpPr>
          <p:nvPr>
            <p:ph type="dt" sz="half" idx="10"/>
          </p:nvPr>
        </p:nvSpPr>
        <p:spPr>
          <a:xfrm>
            <a:off x="891542" y="6459787"/>
            <a:ext cx="2008720" cy="365125"/>
          </a:xfrm>
          <a:prstGeom prst="rect">
            <a:avLst/>
          </a:prstGeom>
        </p:spPr>
        <p:txBody>
          <a:bodyPr/>
          <a:lstStyle/>
          <a:p>
            <a:endParaRPr lang="en-US"/>
          </a:p>
        </p:txBody>
      </p:sp>
      <p:sp>
        <p:nvSpPr>
          <p:cNvPr id="6" name="Footer Placeholder 5"/>
          <p:cNvSpPr>
            <a:spLocks noGrp="1"/>
          </p:cNvSpPr>
          <p:nvPr>
            <p:ph type="ftr" sz="quarter" idx="11"/>
          </p:nvPr>
        </p:nvSpPr>
        <p:spPr>
          <a:xfrm>
            <a:off x="2995026" y="6459787"/>
            <a:ext cx="3918528" cy="365125"/>
          </a:xfrm>
          <a:prstGeom prst="rect">
            <a:avLst/>
          </a:prstGeom>
        </p:spPr>
        <p:txBody>
          <a:bodyPr/>
          <a:lstStyle/>
          <a:p>
            <a:endParaRPr lang="en-US"/>
          </a:p>
        </p:txBody>
      </p:sp>
      <p:sp>
        <p:nvSpPr>
          <p:cNvPr id="10" name="Slide Number Placeholder 5">
            <a:extLst>
              <a:ext uri="{FF2B5EF4-FFF2-40B4-BE49-F238E27FC236}">
                <a16:creationId xmlns:a16="http://schemas.microsoft.com/office/drawing/2014/main" id="{3807D715-114F-1F16-4687-2727AE8796C8}"/>
              </a:ext>
            </a:extLst>
          </p:cNvPr>
          <p:cNvSpPr txBox="1">
            <a:spLocks/>
          </p:cNvSpPr>
          <p:nvPr userDrawn="1"/>
        </p:nvSpPr>
        <p:spPr>
          <a:xfrm>
            <a:off x="9224963" y="6446837"/>
            <a:ext cx="6408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7AF16DE-A0D5-4438-950F-5B1E159C2C28}" type="slidenum">
              <a:rPr lang="en-US" smtClean="0"/>
              <a:pPr/>
              <a:t>‹#›</a:t>
            </a:fld>
            <a:endParaRPr lang="en-US"/>
          </a:p>
        </p:txBody>
      </p:sp>
    </p:spTree>
    <p:extLst>
      <p:ext uri="{BB962C8B-B14F-4D97-AF65-F5344CB8AC3E}">
        <p14:creationId xmlns:p14="http://schemas.microsoft.com/office/powerpoint/2010/main" val="624264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891542" y="6459787"/>
            <a:ext cx="2008720" cy="365125"/>
          </a:xfrm>
          <a:prstGeom prst="rect">
            <a:avLst/>
          </a:prstGeom>
        </p:spPr>
        <p:txBody>
          <a:bodyPr/>
          <a:lstStyle/>
          <a:p>
            <a:endParaRPr lang="en-US"/>
          </a:p>
        </p:txBody>
      </p:sp>
      <p:sp>
        <p:nvSpPr>
          <p:cNvPr id="5" name="Footer Placeholder 4"/>
          <p:cNvSpPr>
            <a:spLocks noGrp="1"/>
          </p:cNvSpPr>
          <p:nvPr>
            <p:ph type="ftr" sz="quarter" idx="11"/>
          </p:nvPr>
        </p:nvSpPr>
        <p:spPr>
          <a:xfrm>
            <a:off x="2995026" y="6459787"/>
            <a:ext cx="3918528" cy="365125"/>
          </a:xfrm>
          <a:prstGeom prst="rect">
            <a:avLst/>
          </a:prstGeom>
        </p:spPr>
        <p:txBody>
          <a:bodyPr/>
          <a:lstStyle/>
          <a:p>
            <a:endParaRPr lang="en-US"/>
          </a:p>
        </p:txBody>
      </p:sp>
      <p:sp>
        <p:nvSpPr>
          <p:cNvPr id="7" name="Slide Number Placeholder 5">
            <a:extLst>
              <a:ext uri="{FF2B5EF4-FFF2-40B4-BE49-F238E27FC236}">
                <a16:creationId xmlns:a16="http://schemas.microsoft.com/office/drawing/2014/main" id="{E28ECE5A-CE0D-2AA4-94E7-347625A3E92F}"/>
              </a:ext>
            </a:extLst>
          </p:cNvPr>
          <p:cNvSpPr txBox="1">
            <a:spLocks/>
          </p:cNvSpPr>
          <p:nvPr userDrawn="1"/>
        </p:nvSpPr>
        <p:spPr>
          <a:xfrm>
            <a:off x="9224963" y="6446837"/>
            <a:ext cx="6408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7AF16DE-A0D5-4438-950F-5B1E159C2C28}" type="slidenum">
              <a:rPr lang="en-US" smtClean="0"/>
              <a:pPr/>
              <a:t>‹#›</a:t>
            </a:fld>
            <a:endParaRPr lang="en-US"/>
          </a:p>
        </p:txBody>
      </p:sp>
    </p:spTree>
    <p:extLst>
      <p:ext uri="{BB962C8B-B14F-4D97-AF65-F5344CB8AC3E}">
        <p14:creationId xmlns:p14="http://schemas.microsoft.com/office/powerpoint/2010/main" val="2676037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891542" y="6459787"/>
            <a:ext cx="2008720" cy="365125"/>
          </a:xfrm>
          <a:prstGeom prst="rect">
            <a:avLst/>
          </a:prstGeom>
        </p:spPr>
        <p:txBody>
          <a:bodyPr/>
          <a:lstStyle/>
          <a:p>
            <a:endParaRPr lang="en-US"/>
          </a:p>
        </p:txBody>
      </p:sp>
      <p:sp>
        <p:nvSpPr>
          <p:cNvPr id="4" name="フッター プレースホルダー 3"/>
          <p:cNvSpPr>
            <a:spLocks noGrp="1"/>
          </p:cNvSpPr>
          <p:nvPr>
            <p:ph type="ftr" sz="quarter" idx="11"/>
          </p:nvPr>
        </p:nvSpPr>
        <p:spPr>
          <a:xfrm>
            <a:off x="2995026" y="6459787"/>
            <a:ext cx="3918528"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D6FCC19-2B70-03A3-7C4F-4EBC41E192F9}"/>
              </a:ext>
            </a:extLst>
          </p:cNvPr>
          <p:cNvSpPr txBox="1">
            <a:spLocks/>
          </p:cNvSpPr>
          <p:nvPr userDrawn="1"/>
        </p:nvSpPr>
        <p:spPr>
          <a:xfrm>
            <a:off x="9224963" y="6446837"/>
            <a:ext cx="6408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7AF16DE-A0D5-4438-950F-5B1E159C2C28}" type="slidenum">
              <a:rPr lang="en-US" smtClean="0"/>
              <a:pPr/>
              <a:t>‹#›</a:t>
            </a:fld>
            <a:endParaRPr lang="en-US"/>
          </a:p>
        </p:txBody>
      </p:sp>
    </p:spTree>
    <p:extLst>
      <p:ext uri="{BB962C8B-B14F-4D97-AF65-F5344CB8AC3E}">
        <p14:creationId xmlns:p14="http://schemas.microsoft.com/office/powerpoint/2010/main" val="2637346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581" y="6400800"/>
            <a:ext cx="990342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6334316"/>
            <a:ext cx="990342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088982" y="412302"/>
            <a:ext cx="2135981"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412302"/>
            <a:ext cx="6284119"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891542" y="6459787"/>
            <a:ext cx="2008720" cy="365125"/>
          </a:xfrm>
          <a:prstGeom prst="rect">
            <a:avLst/>
          </a:prstGeom>
        </p:spPr>
        <p:txBody>
          <a:bodyPr/>
          <a:lstStyle/>
          <a:p>
            <a:endParaRPr lang="en-US"/>
          </a:p>
        </p:txBody>
      </p:sp>
      <p:sp>
        <p:nvSpPr>
          <p:cNvPr id="5" name="Footer Placeholder 4"/>
          <p:cNvSpPr>
            <a:spLocks noGrp="1"/>
          </p:cNvSpPr>
          <p:nvPr>
            <p:ph type="ftr" sz="quarter" idx="11"/>
          </p:nvPr>
        </p:nvSpPr>
        <p:spPr>
          <a:xfrm>
            <a:off x="2995026" y="6459787"/>
            <a:ext cx="3918528"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2339604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540" y="286604"/>
            <a:ext cx="817245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91539" y="1845734"/>
            <a:ext cx="817245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Slide Number Placeholder 5">
            <a:extLst>
              <a:ext uri="{FF2B5EF4-FFF2-40B4-BE49-F238E27FC236}">
                <a16:creationId xmlns:a16="http://schemas.microsoft.com/office/drawing/2014/main" id="{51AFD059-6A4B-E54C-99C4-45F2D068DF93}"/>
              </a:ext>
            </a:extLst>
          </p:cNvPr>
          <p:cNvSpPr>
            <a:spLocks noGrp="1"/>
          </p:cNvSpPr>
          <p:nvPr>
            <p:ph type="sldNum" sz="quarter" idx="4"/>
          </p:nvPr>
        </p:nvSpPr>
        <p:spPr>
          <a:xfrm>
            <a:off x="9224963" y="6446837"/>
            <a:ext cx="640891" cy="365125"/>
          </a:xfrm>
          <a:prstGeom prst="rect">
            <a:avLst/>
          </a:prstGeom>
        </p:spPr>
        <p:txBody>
          <a:bodyPr/>
          <a:lstStyle/>
          <a:p>
            <a:fld id="{57AF16DE-A0D5-4438-950F-5B1E159C2C28}" type="slidenum">
              <a:rPr lang="en-US" smtClean="0"/>
              <a:t>‹#›</a:t>
            </a:fld>
            <a:endParaRPr lang="en-US"/>
          </a:p>
        </p:txBody>
      </p:sp>
    </p:spTree>
    <p:extLst>
      <p:ext uri="{BB962C8B-B14F-4D97-AF65-F5344CB8AC3E}">
        <p14:creationId xmlns:p14="http://schemas.microsoft.com/office/powerpoint/2010/main" val="1041782024"/>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7" r:id="rId11"/>
    <p:sldLayoutId id="2147484096" r:id="rId12"/>
  </p:sldLayoutIdLst>
  <p:hf hdr="0" ftr="0" dt="0"/>
  <p:txStyles>
    <p:titleStyle>
      <a:lvl1pPr algn="l" defTabSz="990570" rtl="0" eaLnBrk="1" latinLnBrk="0" hangingPunct="1">
        <a:lnSpc>
          <a:spcPct val="85000"/>
        </a:lnSpc>
        <a:spcBef>
          <a:spcPct val="0"/>
        </a:spcBef>
        <a:buNone/>
        <a:defRPr kumimoji="1" sz="5200" kern="1200" spc="-54" baseline="0">
          <a:solidFill>
            <a:schemeClr val="tx1">
              <a:lumMod val="75000"/>
              <a:lumOff val="25000"/>
            </a:schemeClr>
          </a:solidFill>
          <a:latin typeface="+mj-lt"/>
          <a:ea typeface="+mj-ea"/>
          <a:cs typeface="+mj-cs"/>
        </a:defRPr>
      </a:lvl1pPr>
    </p:titleStyle>
    <p:bodyStyle>
      <a:lvl1pPr marL="99057" indent="-99057" algn="l" defTabSz="990570" rtl="0" eaLnBrk="1" latinLnBrk="0" hangingPunct="1">
        <a:lnSpc>
          <a:spcPct val="90000"/>
        </a:lnSpc>
        <a:spcBef>
          <a:spcPts val="1300"/>
        </a:spcBef>
        <a:spcAft>
          <a:spcPts val="217"/>
        </a:spcAft>
        <a:buClr>
          <a:schemeClr val="accent1"/>
        </a:buClr>
        <a:buSzPct val="100000"/>
        <a:buFont typeface="Calibri" panose="020F0502020204030204" pitchFamily="34" charset="0"/>
        <a:buChar char=" "/>
        <a:defRPr kumimoji="1" sz="2167" kern="1200">
          <a:solidFill>
            <a:schemeClr val="tx1">
              <a:lumMod val="75000"/>
              <a:lumOff val="25000"/>
            </a:schemeClr>
          </a:solidFill>
          <a:latin typeface="+mn-lt"/>
          <a:ea typeface="+mn-ea"/>
          <a:cs typeface="+mn-cs"/>
        </a:defRPr>
      </a:lvl1pPr>
      <a:lvl2pPr marL="416039" indent="-198114" algn="l" defTabSz="990570" rtl="0" eaLnBrk="1" latinLnBrk="0" hangingPunct="1">
        <a:lnSpc>
          <a:spcPct val="90000"/>
        </a:lnSpc>
        <a:spcBef>
          <a:spcPts val="217"/>
        </a:spcBef>
        <a:spcAft>
          <a:spcPts val="433"/>
        </a:spcAft>
        <a:buClr>
          <a:schemeClr val="accent1"/>
        </a:buClr>
        <a:buFont typeface="Calibri" pitchFamily="34" charset="0"/>
        <a:buChar char="◦"/>
        <a:defRPr kumimoji="1" sz="1950" kern="1200">
          <a:solidFill>
            <a:schemeClr val="tx1">
              <a:lumMod val="75000"/>
              <a:lumOff val="25000"/>
            </a:schemeClr>
          </a:solidFill>
          <a:latin typeface="+mn-lt"/>
          <a:ea typeface="+mn-ea"/>
          <a:cs typeface="+mn-cs"/>
        </a:defRPr>
      </a:lvl2pPr>
      <a:lvl3pPr marL="614153" indent="-198114"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3pPr>
      <a:lvl4pPr marL="812267" indent="-198114"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4pPr>
      <a:lvl5pPr marL="1010381" indent="-198114"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5pPr>
      <a:lvl6pPr marL="1191630" indent="-247642"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6pPr>
      <a:lvl7pPr marL="1408290" indent="-247642"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7pPr>
      <a:lvl8pPr marL="1624950" indent="-247642"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8pPr>
      <a:lvl9pPr marL="1841610" indent="-247642" algn="l" defTabSz="990570" rtl="0" eaLnBrk="1" latinLnBrk="0" hangingPunct="1">
        <a:lnSpc>
          <a:spcPct val="90000"/>
        </a:lnSpc>
        <a:spcBef>
          <a:spcPts val="217"/>
        </a:spcBef>
        <a:spcAft>
          <a:spcPts val="433"/>
        </a:spcAft>
        <a:buClr>
          <a:schemeClr val="accent1"/>
        </a:buClr>
        <a:buFont typeface="Calibri" pitchFamily="34" charset="0"/>
        <a:buChar char="◦"/>
        <a:defRPr kumimoji="1" sz="1517" kern="1200">
          <a:solidFill>
            <a:schemeClr val="tx1">
              <a:lumMod val="75000"/>
              <a:lumOff val="25000"/>
            </a:schemeClr>
          </a:solidFill>
          <a:latin typeface="+mn-lt"/>
          <a:ea typeface="+mn-ea"/>
          <a:cs typeface="+mn-cs"/>
        </a:defRPr>
      </a:lvl9pPr>
    </p:bodyStyle>
    <p:otherStyle>
      <a:defPPr>
        <a:defRPr lang="en-US"/>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61659" y="1695451"/>
            <a:ext cx="7354237" cy="1797704"/>
          </a:xfrm>
        </p:spPr>
        <p:txBody>
          <a:bodyPr>
            <a:normAutofit/>
          </a:bodyPr>
          <a:lstStyle/>
          <a:p>
            <a:pPr algn="r"/>
            <a:r>
              <a:rPr lang="ja-JP" altLang="en-US" sz="4400">
                <a:latin typeface="+mj-ea"/>
              </a:rPr>
              <a:t>新築マンション賃貸事業への</a:t>
            </a:r>
            <a:br>
              <a:rPr lang="en-US" altLang="ja-JP" sz="4400">
                <a:latin typeface="+mj-ea"/>
              </a:rPr>
            </a:br>
            <a:r>
              <a:rPr lang="ja-JP" altLang="en-US" sz="4400">
                <a:latin typeface="+mj-ea"/>
              </a:rPr>
              <a:t>融資申込計画書</a:t>
            </a:r>
            <a:endParaRPr lang="ja-JP" altLang="en-US" sz="4400" dirty="0">
              <a:latin typeface="+mj-ea"/>
            </a:endParaRPr>
          </a:p>
        </p:txBody>
      </p:sp>
      <p:sp>
        <p:nvSpPr>
          <p:cNvPr id="3" name="サブタイトル 2"/>
          <p:cNvSpPr>
            <a:spLocks noGrp="1"/>
          </p:cNvSpPr>
          <p:nvPr>
            <p:ph type="subTitle" idx="1"/>
          </p:nvPr>
        </p:nvSpPr>
        <p:spPr>
          <a:xfrm>
            <a:off x="5380075" y="3892916"/>
            <a:ext cx="4040280" cy="639514"/>
          </a:xfrm>
        </p:spPr>
        <p:txBody>
          <a:bodyPr>
            <a:normAutofit/>
          </a:bodyPr>
          <a:lstStyle/>
          <a:p>
            <a:r>
              <a:rPr lang="en-US" altLang="ja-JP" sz="2000" dirty="0">
                <a:solidFill>
                  <a:schemeClr val="tx1">
                    <a:lumMod val="50000"/>
                    <a:lumOff val="50000"/>
                  </a:schemeClr>
                </a:solidFill>
                <a:latin typeface="+mj-ea"/>
                <a:ea typeface="+mj-ea"/>
              </a:rPr>
              <a:t>● ● ● ● / ● ● / ● ●</a:t>
            </a:r>
            <a:endParaRPr kumimoji="1" lang="ja-JP" altLang="en-US" sz="2000" dirty="0">
              <a:solidFill>
                <a:schemeClr val="tx1">
                  <a:lumMod val="50000"/>
                  <a:lumOff val="50000"/>
                </a:schemeClr>
              </a:solidFill>
              <a:latin typeface="+mj-ea"/>
              <a:ea typeface="+mj-ea"/>
            </a:endParaRPr>
          </a:p>
        </p:txBody>
      </p:sp>
      <p:sp>
        <p:nvSpPr>
          <p:cNvPr id="4" name="タイトル 1"/>
          <p:cNvSpPr txBox="1">
            <a:spLocks/>
          </p:cNvSpPr>
          <p:nvPr/>
        </p:nvSpPr>
        <p:spPr>
          <a:xfrm>
            <a:off x="721307" y="118253"/>
            <a:ext cx="5913882" cy="888085"/>
          </a:xfrm>
          <a:prstGeom prst="rect">
            <a:avLst/>
          </a:prstGeom>
        </p:spPr>
        <p:txBody>
          <a:bodyPr vert="horz" lIns="99060" tIns="49530" rIns="99060" bIns="49530" rtlCol="0" anchor="b">
            <a:normAutofit fontScale="97500"/>
          </a:bodyPr>
          <a:lstStyle>
            <a:lvl1pPr algn="l" defTabSz="914400" rtl="0" eaLnBrk="1" latinLnBrk="0" hangingPunct="1">
              <a:lnSpc>
                <a:spcPct val="85000"/>
              </a:lnSpc>
              <a:spcBef>
                <a:spcPct val="0"/>
              </a:spcBef>
              <a:buNone/>
              <a:defRPr kumimoji="1" sz="8000" kern="1200" spc="-50" baseline="0">
                <a:solidFill>
                  <a:schemeClr val="tx1">
                    <a:lumMod val="85000"/>
                    <a:lumOff val="15000"/>
                  </a:schemeClr>
                </a:solidFill>
                <a:latin typeface="+mj-lt"/>
                <a:ea typeface="+mj-ea"/>
                <a:cs typeface="+mj-cs"/>
              </a:defRPr>
            </a:lvl1pPr>
          </a:lstStyle>
          <a:p>
            <a:r>
              <a:rPr lang="en-US" altLang="ja-JP" sz="3600" dirty="0">
                <a:latin typeface="+mj-ea"/>
              </a:rPr>
              <a:t>● ● ●</a:t>
            </a:r>
            <a:r>
              <a:rPr lang="ja-JP" altLang="en-US" sz="3600">
                <a:latin typeface="+mj-ea"/>
              </a:rPr>
              <a:t>銀行　御中</a:t>
            </a:r>
            <a:endParaRPr lang="ja-JP" altLang="en-US" sz="3600" dirty="0">
              <a:latin typeface="+mj-ea"/>
            </a:endParaRPr>
          </a:p>
        </p:txBody>
      </p:sp>
      <p:sp>
        <p:nvSpPr>
          <p:cNvPr id="5" name="サブタイトル 2"/>
          <p:cNvSpPr txBox="1">
            <a:spLocks/>
          </p:cNvSpPr>
          <p:nvPr/>
        </p:nvSpPr>
        <p:spPr>
          <a:xfrm>
            <a:off x="1358108" y="4532429"/>
            <a:ext cx="7528580" cy="1900672"/>
          </a:xfrm>
          <a:prstGeom prst="rect">
            <a:avLst/>
          </a:prstGeom>
        </p:spPr>
        <p:txBody>
          <a:bodyPr vert="horz" lIns="99060" tIns="49530" rIns="99060" bIns="49530" rtlCol="0">
            <a:normAutofit fontScale="92500"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kumimoji="1"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9pPr>
          </a:lstStyle>
          <a:p>
            <a:pPr algn="r"/>
            <a:r>
              <a:rPr lang="en-US" altLang="ja-JP" sz="1800" dirty="0">
                <a:solidFill>
                  <a:schemeClr val="tx1">
                    <a:lumMod val="50000"/>
                    <a:lumOff val="50000"/>
                  </a:schemeClr>
                </a:solidFill>
                <a:latin typeface="+mj-ea"/>
                <a:ea typeface="+mj-ea"/>
              </a:rPr>
              <a:t>● ● ● ●</a:t>
            </a:r>
            <a:r>
              <a:rPr lang="ja-JP" altLang="en-US" sz="1800" cap="none">
                <a:solidFill>
                  <a:schemeClr val="tx1">
                    <a:lumMod val="50000"/>
                    <a:lumOff val="50000"/>
                  </a:schemeClr>
                </a:solidFill>
                <a:latin typeface="+mj-ea"/>
                <a:ea typeface="+mj-ea"/>
              </a:rPr>
              <a:t>株式会社</a:t>
            </a:r>
            <a:endParaRPr lang="en-US" altLang="ja-JP" sz="1800" cap="none" dirty="0">
              <a:solidFill>
                <a:schemeClr val="tx1">
                  <a:lumMod val="50000"/>
                  <a:lumOff val="50000"/>
                </a:schemeClr>
              </a:solidFill>
              <a:latin typeface="+mj-ea"/>
              <a:ea typeface="+mj-ea"/>
            </a:endParaRPr>
          </a:p>
          <a:p>
            <a:pPr algn="r"/>
            <a:r>
              <a:rPr lang="ja-JP" altLang="en-US" sz="1800" cap="none">
                <a:solidFill>
                  <a:schemeClr val="tx1">
                    <a:lumMod val="50000"/>
                    <a:lumOff val="50000"/>
                  </a:schemeClr>
                </a:solidFill>
                <a:latin typeface="+mj-ea"/>
                <a:ea typeface="+mj-ea"/>
              </a:rPr>
              <a:t>代表取締役：</a:t>
            </a:r>
            <a:r>
              <a:rPr lang="en-US" altLang="ja-JP" sz="1800" dirty="0">
                <a:solidFill>
                  <a:schemeClr val="tx1">
                    <a:lumMod val="50000"/>
                    <a:lumOff val="50000"/>
                  </a:schemeClr>
                </a:solidFill>
                <a:latin typeface="+mj-ea"/>
                <a:ea typeface="+mj-ea"/>
              </a:rPr>
              <a:t> ● ● ● ●</a:t>
            </a:r>
            <a:endParaRPr lang="en-US" altLang="ja-JP" sz="1800" cap="none" dirty="0">
              <a:solidFill>
                <a:schemeClr val="tx1">
                  <a:lumMod val="50000"/>
                  <a:lumOff val="50000"/>
                </a:schemeClr>
              </a:solidFill>
              <a:latin typeface="+mj-ea"/>
              <a:ea typeface="+mj-ea"/>
            </a:endParaRPr>
          </a:p>
          <a:p>
            <a:pPr algn="r"/>
            <a:r>
              <a:rPr lang="ja-JP" altLang="en-US" sz="1800" cap="none">
                <a:solidFill>
                  <a:schemeClr val="tx1">
                    <a:lumMod val="50000"/>
                    <a:lumOff val="50000"/>
                  </a:schemeClr>
                </a:solidFill>
                <a:latin typeface="+mj-ea"/>
                <a:ea typeface="+mj-ea"/>
              </a:rPr>
              <a:t>東京都</a:t>
            </a:r>
            <a:r>
              <a:rPr lang="en-US" altLang="ja-JP" sz="1800" dirty="0">
                <a:solidFill>
                  <a:schemeClr val="tx1">
                    <a:lumMod val="50000"/>
                    <a:lumOff val="50000"/>
                  </a:schemeClr>
                </a:solidFill>
                <a:latin typeface="+mj-ea"/>
                <a:ea typeface="+mj-ea"/>
              </a:rPr>
              <a:t>● ● ● </a:t>
            </a:r>
            <a:r>
              <a:rPr lang="ja-JP" altLang="en-US" sz="1800" cap="none">
                <a:solidFill>
                  <a:schemeClr val="tx1">
                    <a:lumMod val="50000"/>
                    <a:lumOff val="50000"/>
                  </a:schemeClr>
                </a:solidFill>
                <a:latin typeface="+mj-ea"/>
                <a:ea typeface="+mj-ea"/>
              </a:rPr>
              <a:t>－</a:t>
            </a:r>
            <a:r>
              <a:rPr lang="en-US" altLang="ja-JP" sz="1800" dirty="0">
                <a:solidFill>
                  <a:schemeClr val="tx1">
                    <a:lumMod val="50000"/>
                    <a:lumOff val="50000"/>
                  </a:schemeClr>
                </a:solidFill>
                <a:latin typeface="+mj-ea"/>
                <a:ea typeface="+mj-ea"/>
              </a:rPr>
              <a:t> ● </a:t>
            </a:r>
            <a:r>
              <a:rPr lang="ja-JP" altLang="en-US" sz="1800" cap="none">
                <a:solidFill>
                  <a:schemeClr val="tx1">
                    <a:lumMod val="50000"/>
                    <a:lumOff val="50000"/>
                  </a:schemeClr>
                </a:solidFill>
                <a:latin typeface="+mj-ea"/>
                <a:ea typeface="+mj-ea"/>
              </a:rPr>
              <a:t>－</a:t>
            </a:r>
            <a:r>
              <a:rPr lang="en-US" altLang="ja-JP" sz="1800" dirty="0">
                <a:solidFill>
                  <a:schemeClr val="tx1">
                    <a:lumMod val="50000"/>
                    <a:lumOff val="50000"/>
                  </a:schemeClr>
                </a:solidFill>
                <a:latin typeface="+mj-ea"/>
                <a:ea typeface="+mj-ea"/>
              </a:rPr>
              <a:t> ●</a:t>
            </a:r>
            <a:endParaRPr lang="en-US" altLang="ja-JP" sz="1800" cap="none" dirty="0">
              <a:solidFill>
                <a:schemeClr val="tx1">
                  <a:lumMod val="50000"/>
                  <a:lumOff val="50000"/>
                </a:schemeClr>
              </a:solidFill>
              <a:latin typeface="+mj-ea"/>
              <a:ea typeface="+mj-ea"/>
            </a:endParaRPr>
          </a:p>
          <a:p>
            <a:pPr algn="r"/>
            <a:r>
              <a:rPr lang="en-US" altLang="ja-JP" sz="1800" dirty="0">
                <a:solidFill>
                  <a:schemeClr val="tx1">
                    <a:lumMod val="50000"/>
                    <a:lumOff val="50000"/>
                  </a:schemeClr>
                </a:solidFill>
                <a:latin typeface="+mj-ea"/>
                <a:ea typeface="+mj-ea"/>
              </a:rPr>
              <a:t>● ● ● </a:t>
            </a:r>
            <a:r>
              <a:rPr lang="en-US" altLang="ja-JP" sz="1800" cap="none" dirty="0">
                <a:solidFill>
                  <a:schemeClr val="tx1">
                    <a:lumMod val="50000"/>
                    <a:lumOff val="50000"/>
                  </a:schemeClr>
                </a:solidFill>
                <a:latin typeface="+mj-ea"/>
                <a:ea typeface="+mj-ea"/>
              </a:rPr>
              <a:t>-</a:t>
            </a:r>
            <a:r>
              <a:rPr lang="en-US" altLang="ja-JP" sz="1800" dirty="0">
                <a:solidFill>
                  <a:schemeClr val="tx1">
                    <a:lumMod val="50000"/>
                    <a:lumOff val="50000"/>
                  </a:schemeClr>
                </a:solidFill>
                <a:latin typeface="+mj-ea"/>
                <a:ea typeface="+mj-ea"/>
              </a:rPr>
              <a:t> ● ● ● ● </a:t>
            </a:r>
            <a:r>
              <a:rPr lang="ja-JP" altLang="en-US" sz="1800" cap="none">
                <a:solidFill>
                  <a:schemeClr val="tx1">
                    <a:lumMod val="50000"/>
                    <a:lumOff val="50000"/>
                  </a:schemeClr>
                </a:solidFill>
                <a:latin typeface="+mj-ea"/>
                <a:ea typeface="+mj-ea"/>
              </a:rPr>
              <a:t>－</a:t>
            </a:r>
            <a:r>
              <a:rPr lang="en-US" altLang="ja-JP" sz="1800" dirty="0">
                <a:solidFill>
                  <a:schemeClr val="tx1">
                    <a:lumMod val="50000"/>
                    <a:lumOff val="50000"/>
                  </a:schemeClr>
                </a:solidFill>
                <a:latin typeface="+mj-ea"/>
                <a:ea typeface="+mj-ea"/>
              </a:rPr>
              <a:t> ● ● ● ●</a:t>
            </a:r>
          </a:p>
          <a:p>
            <a:pPr algn="r"/>
            <a:r>
              <a:rPr lang="en-US" altLang="ja-JP" sz="1800" dirty="0">
                <a:solidFill>
                  <a:schemeClr val="tx1">
                    <a:lumMod val="50000"/>
                    <a:lumOff val="50000"/>
                  </a:schemeClr>
                </a:solidFill>
                <a:latin typeface="+mj-ea"/>
                <a:ea typeface="+mj-ea"/>
              </a:rPr>
              <a:t>● ● ● ● </a:t>
            </a:r>
            <a:r>
              <a:rPr lang="en-US" altLang="ja-JP" sz="1800" b="1" u="sng" cap="none" dirty="0">
                <a:solidFill>
                  <a:schemeClr val="tx1">
                    <a:lumMod val="50000"/>
                    <a:lumOff val="50000"/>
                  </a:schemeClr>
                </a:solidFill>
                <a:latin typeface="+mj-ea"/>
                <a:ea typeface="+mj-ea"/>
              </a:rPr>
              <a:t>@</a:t>
            </a:r>
            <a:r>
              <a:rPr lang="en-US" altLang="ja-JP" sz="1800" dirty="0">
                <a:solidFill>
                  <a:schemeClr val="tx1">
                    <a:lumMod val="50000"/>
                    <a:lumOff val="50000"/>
                  </a:schemeClr>
                </a:solidFill>
                <a:latin typeface="+mj-ea"/>
                <a:ea typeface="+mj-ea"/>
              </a:rPr>
              <a:t> ● ● ● ●</a:t>
            </a:r>
            <a:endParaRPr lang="ja-JP" altLang="en-US" sz="1800" b="1" cap="none" dirty="0">
              <a:solidFill>
                <a:schemeClr val="tx1">
                  <a:lumMod val="50000"/>
                  <a:lumOff val="50000"/>
                </a:schemeClr>
              </a:solidFill>
              <a:latin typeface="+mj-ea"/>
              <a:ea typeface="+mj-ea"/>
            </a:endParaRPr>
          </a:p>
        </p:txBody>
      </p:sp>
      <p:sp>
        <p:nvSpPr>
          <p:cNvPr id="6" name="スライド番号プレースホルダー 5">
            <a:extLst>
              <a:ext uri="{FF2B5EF4-FFF2-40B4-BE49-F238E27FC236}">
                <a16:creationId xmlns:a16="http://schemas.microsoft.com/office/drawing/2014/main" id="{3E86091D-D901-0EB7-9FD4-BEC3BA75386E}"/>
              </a:ext>
            </a:extLst>
          </p:cNvPr>
          <p:cNvSpPr>
            <a:spLocks noGrp="1"/>
          </p:cNvSpPr>
          <p:nvPr>
            <p:ph type="sldNum" sz="quarter" idx="12"/>
          </p:nvPr>
        </p:nvSpPr>
        <p:spPr/>
        <p:txBody>
          <a:bodyPr/>
          <a:lstStyle/>
          <a:p>
            <a:fld id="{57AF16DE-A0D5-4438-950F-5B1E159C2C28}" type="slidenum">
              <a:rPr lang="en-US" smtClean="0"/>
              <a:t>1</a:t>
            </a:fld>
            <a:endParaRPr lang="en-US"/>
          </a:p>
        </p:txBody>
      </p:sp>
    </p:spTree>
    <p:extLst>
      <p:ext uri="{BB962C8B-B14F-4D97-AF65-F5344CB8AC3E}">
        <p14:creationId xmlns:p14="http://schemas.microsoft.com/office/powerpoint/2010/main" val="1973016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1" y="117328"/>
            <a:ext cx="2254102"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添付資料一覧</a:t>
            </a:r>
          </a:p>
        </p:txBody>
      </p:sp>
      <p:graphicFrame>
        <p:nvGraphicFramePr>
          <p:cNvPr id="6" name="表 5">
            <a:extLst>
              <a:ext uri="{FF2B5EF4-FFF2-40B4-BE49-F238E27FC236}">
                <a16:creationId xmlns:a16="http://schemas.microsoft.com/office/drawing/2014/main" id="{91C2216E-9281-7892-721E-7BC8AD39C5B3}"/>
              </a:ext>
            </a:extLst>
          </p:cNvPr>
          <p:cNvGraphicFramePr>
            <a:graphicFrameLocks noGrp="1"/>
          </p:cNvGraphicFramePr>
          <p:nvPr>
            <p:extLst>
              <p:ext uri="{D42A27DB-BD31-4B8C-83A1-F6EECF244321}">
                <p14:modId xmlns:p14="http://schemas.microsoft.com/office/powerpoint/2010/main" val="1563064276"/>
              </p:ext>
            </p:extLst>
          </p:nvPr>
        </p:nvGraphicFramePr>
        <p:xfrm>
          <a:off x="386316" y="1251917"/>
          <a:ext cx="8385544" cy="4632960"/>
        </p:xfrm>
        <a:graphic>
          <a:graphicData uri="http://schemas.openxmlformats.org/drawingml/2006/table">
            <a:tbl>
              <a:tblPr firstRow="1" bandRow="1">
                <a:tableStyleId>{5940675A-B579-460E-94D1-54222C63F5DA}</a:tableStyleId>
              </a:tblPr>
              <a:tblGrid>
                <a:gridCol w="364894">
                  <a:extLst>
                    <a:ext uri="{9D8B030D-6E8A-4147-A177-3AD203B41FA5}">
                      <a16:colId xmlns:a16="http://schemas.microsoft.com/office/drawing/2014/main" val="2116311776"/>
                    </a:ext>
                  </a:extLst>
                </a:gridCol>
                <a:gridCol w="1189414">
                  <a:extLst>
                    <a:ext uri="{9D8B030D-6E8A-4147-A177-3AD203B41FA5}">
                      <a16:colId xmlns:a16="http://schemas.microsoft.com/office/drawing/2014/main" val="1813053044"/>
                    </a:ext>
                  </a:extLst>
                </a:gridCol>
                <a:gridCol w="2107550">
                  <a:extLst>
                    <a:ext uri="{9D8B030D-6E8A-4147-A177-3AD203B41FA5}">
                      <a16:colId xmlns:a16="http://schemas.microsoft.com/office/drawing/2014/main" val="392530665"/>
                    </a:ext>
                  </a:extLst>
                </a:gridCol>
                <a:gridCol w="523641">
                  <a:extLst>
                    <a:ext uri="{9D8B030D-6E8A-4147-A177-3AD203B41FA5}">
                      <a16:colId xmlns:a16="http://schemas.microsoft.com/office/drawing/2014/main" val="3455471157"/>
                    </a:ext>
                  </a:extLst>
                </a:gridCol>
                <a:gridCol w="1058194">
                  <a:extLst>
                    <a:ext uri="{9D8B030D-6E8A-4147-A177-3AD203B41FA5}">
                      <a16:colId xmlns:a16="http://schemas.microsoft.com/office/drawing/2014/main" val="4056238079"/>
                    </a:ext>
                  </a:extLst>
                </a:gridCol>
                <a:gridCol w="992737">
                  <a:extLst>
                    <a:ext uri="{9D8B030D-6E8A-4147-A177-3AD203B41FA5}">
                      <a16:colId xmlns:a16="http://schemas.microsoft.com/office/drawing/2014/main" val="2816637857"/>
                    </a:ext>
                  </a:extLst>
                </a:gridCol>
                <a:gridCol w="1047284">
                  <a:extLst>
                    <a:ext uri="{9D8B030D-6E8A-4147-A177-3AD203B41FA5}">
                      <a16:colId xmlns:a16="http://schemas.microsoft.com/office/drawing/2014/main" val="1134111134"/>
                    </a:ext>
                  </a:extLst>
                </a:gridCol>
                <a:gridCol w="1101830">
                  <a:extLst>
                    <a:ext uri="{9D8B030D-6E8A-4147-A177-3AD203B41FA5}">
                      <a16:colId xmlns:a16="http://schemas.microsoft.com/office/drawing/2014/main" val="533709957"/>
                    </a:ext>
                  </a:extLst>
                </a:gridCol>
              </a:tblGrid>
              <a:tr h="230476">
                <a:tc>
                  <a:txBody>
                    <a:bodyPr/>
                    <a:lstStyle/>
                    <a:p>
                      <a:r>
                        <a:rPr kumimoji="1" lang="en-US" altLang="ja-JP" sz="1000" dirty="0"/>
                        <a:t>No</a:t>
                      </a:r>
                      <a:endParaRPr kumimoji="1" lang="ja-JP" altLang="en-US" sz="1000"/>
                    </a:p>
                  </a:txBody>
                  <a:tcPr>
                    <a:solidFill>
                      <a:schemeClr val="bg1">
                        <a:lumMod val="85000"/>
                      </a:schemeClr>
                    </a:solidFill>
                  </a:tcPr>
                </a:tc>
                <a:tc>
                  <a:txBody>
                    <a:bodyPr/>
                    <a:lstStyle/>
                    <a:p>
                      <a:pPr algn="ctr"/>
                      <a:r>
                        <a:rPr kumimoji="1" lang="ja-JP" altLang="en-US" sz="1000"/>
                        <a:t>ジャンル</a:t>
                      </a:r>
                    </a:p>
                  </a:txBody>
                  <a:tcPr>
                    <a:solidFill>
                      <a:schemeClr val="bg1">
                        <a:lumMod val="85000"/>
                      </a:schemeClr>
                    </a:solidFill>
                  </a:tcPr>
                </a:tc>
                <a:tc>
                  <a:txBody>
                    <a:bodyPr/>
                    <a:lstStyle/>
                    <a:p>
                      <a:pPr algn="ctr"/>
                      <a:r>
                        <a:rPr kumimoji="1" lang="ja-JP" altLang="en-US" sz="1000"/>
                        <a:t>資料名</a:t>
                      </a:r>
                    </a:p>
                  </a:txBody>
                  <a:tcPr>
                    <a:solidFill>
                      <a:schemeClr val="bg1">
                        <a:lumMod val="85000"/>
                      </a:schemeClr>
                    </a:solidFill>
                  </a:tcPr>
                </a:tc>
                <a:tc>
                  <a:txBody>
                    <a:bodyPr/>
                    <a:lstStyle/>
                    <a:p>
                      <a:pPr algn="ctr"/>
                      <a:r>
                        <a:rPr kumimoji="1" lang="ja-JP" altLang="en-US" sz="1000"/>
                        <a:t>別紙</a:t>
                      </a:r>
                    </a:p>
                  </a:txBody>
                  <a:tcPr>
                    <a:solidFill>
                      <a:schemeClr val="bg1">
                        <a:lumMod val="85000"/>
                      </a:schemeClr>
                    </a:solidFill>
                  </a:tcPr>
                </a:tc>
                <a:tc>
                  <a:txBody>
                    <a:bodyPr/>
                    <a:lstStyle/>
                    <a:p>
                      <a:pPr algn="ctr"/>
                      <a:r>
                        <a:rPr kumimoji="1" lang="ja-JP" altLang="en-US" sz="1000"/>
                        <a:t>附帯資料</a:t>
                      </a:r>
                      <a:r>
                        <a:rPr kumimoji="1" lang="en-US" altLang="ja-JP" sz="1000" dirty="0"/>
                        <a:t>1</a:t>
                      </a:r>
                      <a:endParaRPr kumimoji="1" lang="ja-JP" altLang="en-US" sz="1000"/>
                    </a:p>
                  </a:txBody>
                  <a:tcPr>
                    <a:solidFill>
                      <a:schemeClr val="bg1">
                        <a:lumMod val="85000"/>
                      </a:schemeClr>
                    </a:solidFill>
                  </a:tcPr>
                </a:tc>
                <a:tc>
                  <a:txBody>
                    <a:body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1" lang="ja-JP" altLang="en-US" sz="1000"/>
                        <a:t>附帯資料</a:t>
                      </a:r>
                      <a:r>
                        <a:rPr kumimoji="1" lang="en-US" altLang="ja-JP" sz="1000" dirty="0"/>
                        <a:t>2</a:t>
                      </a:r>
                      <a:endParaRPr kumimoji="1" lang="ja-JP" altLang="en-US" sz="1000"/>
                    </a:p>
                  </a:txBody>
                  <a:tcPr>
                    <a:solidFill>
                      <a:schemeClr val="bg1">
                        <a:lumMod val="85000"/>
                      </a:schemeClr>
                    </a:solidFill>
                  </a:tcPr>
                </a:tc>
                <a:tc>
                  <a:txBody>
                    <a:body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1" lang="ja-JP" altLang="en-US" sz="1000"/>
                        <a:t>附帯資料</a:t>
                      </a:r>
                      <a:r>
                        <a:rPr kumimoji="1" lang="en-US" altLang="ja-JP" sz="1000" dirty="0"/>
                        <a:t>3</a:t>
                      </a:r>
                      <a:endParaRPr kumimoji="1" lang="ja-JP" altLang="en-US" sz="1000"/>
                    </a:p>
                  </a:txBody>
                  <a:tcPr>
                    <a:solidFill>
                      <a:schemeClr val="bg1">
                        <a:lumMod val="85000"/>
                      </a:schemeClr>
                    </a:solidFill>
                  </a:tcPr>
                </a:tc>
                <a:tc>
                  <a:txBody>
                    <a:body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1" lang="ja-JP" altLang="en-US" sz="1000"/>
                        <a:t>附帯資料</a:t>
                      </a:r>
                      <a:r>
                        <a:rPr kumimoji="1" lang="en-US" altLang="ja-JP" sz="1000" dirty="0"/>
                        <a:t>4</a:t>
                      </a:r>
                      <a:endParaRPr kumimoji="1" lang="ja-JP" altLang="en-US" sz="1000"/>
                    </a:p>
                  </a:txBody>
                  <a:tcPr>
                    <a:solidFill>
                      <a:schemeClr val="bg1">
                        <a:lumMod val="85000"/>
                      </a:schemeClr>
                    </a:solidFill>
                  </a:tcPr>
                </a:tc>
                <a:extLst>
                  <a:ext uri="{0D108BD9-81ED-4DB2-BD59-A6C34878D82A}">
                    <a16:rowId xmlns:a16="http://schemas.microsoft.com/office/drawing/2014/main" val="3044448471"/>
                  </a:ext>
                </a:extLst>
              </a:tr>
              <a:tr h="206363">
                <a:tc>
                  <a:txBody>
                    <a:bodyPr/>
                    <a:lstStyle/>
                    <a:p>
                      <a:r>
                        <a:rPr kumimoji="1" lang="en-US" altLang="ja-JP" sz="1000" dirty="0"/>
                        <a:t>1-1</a:t>
                      </a:r>
                      <a:endParaRPr kumimoji="1" lang="ja-JP" altLang="en-US" sz="1000"/>
                    </a:p>
                  </a:txBody>
                  <a:tcPr>
                    <a:solidFill>
                      <a:schemeClr val="bg1">
                        <a:lumMod val="85000"/>
                      </a:schemeClr>
                    </a:solidFill>
                  </a:tcPr>
                </a:tc>
                <a:tc>
                  <a:txBody>
                    <a:bodyPr/>
                    <a:lstStyle/>
                    <a:p>
                      <a:r>
                        <a:rPr kumimoji="1" lang="ja-JP" altLang="en-US" sz="1000"/>
                        <a:t>代表</a:t>
                      </a:r>
                    </a:p>
                  </a:txBody>
                  <a:tcPr/>
                </a:tc>
                <a:tc>
                  <a:txBody>
                    <a:bodyPr/>
                    <a:lstStyle/>
                    <a:p>
                      <a:r>
                        <a:rPr kumimoji="1" lang="ja-JP" altLang="en-US" sz="1000"/>
                        <a:t>属性情報（本人＋配偶者）</a:t>
                      </a:r>
                    </a:p>
                  </a:txBody>
                  <a:tcPr/>
                </a:tc>
                <a:tc>
                  <a:txBody>
                    <a:bodyPr/>
                    <a:lstStyle/>
                    <a:p>
                      <a:pPr algn="ctr"/>
                      <a:r>
                        <a:rPr kumimoji="1" lang="en-US" altLang="ja-JP" sz="1000" dirty="0"/>
                        <a:t>●</a:t>
                      </a:r>
                      <a:endParaRPr kumimoji="1" lang="ja-JP" altLang="en-US" sz="1000"/>
                    </a:p>
                  </a:txBody>
                  <a:tcPr/>
                </a:tc>
                <a:tc>
                  <a:txBody>
                    <a:bodyPr/>
                    <a:lstStyle/>
                    <a:p>
                      <a:pPr algn="ctr"/>
                      <a:r>
                        <a:rPr kumimoji="1" lang="ja-JP" altLang="en-US" sz="1000"/>
                        <a:t>個人属性</a:t>
                      </a:r>
                    </a:p>
                  </a:txBody>
                  <a:tcPr/>
                </a:tc>
                <a:tc>
                  <a:txBody>
                    <a:bodyPr/>
                    <a:lstStyle/>
                    <a:p>
                      <a:pPr algn="ctr"/>
                      <a:r>
                        <a:rPr kumimoji="1" lang="ja-JP" altLang="en-US" sz="1000"/>
                        <a:t>金融資産一覧</a:t>
                      </a:r>
                    </a:p>
                  </a:txBody>
                  <a:tcPr/>
                </a:tc>
                <a:tc>
                  <a:txBody>
                    <a:bodyPr/>
                    <a:lstStyle/>
                    <a:p>
                      <a:pPr algn="ctr"/>
                      <a:r>
                        <a:rPr kumimoji="1" lang="ja-JP" altLang="en-US" sz="1000"/>
                        <a:t>不動産一覧</a:t>
                      </a:r>
                    </a:p>
                  </a:txBody>
                  <a:tcPr/>
                </a:tc>
                <a:tc>
                  <a:txBody>
                    <a:bodyPr/>
                    <a:lstStyle/>
                    <a:p>
                      <a:pPr algn="ctr"/>
                      <a:r>
                        <a:rPr kumimoji="1" lang="ja-JP" altLang="en-US" sz="1000"/>
                        <a:t>借入、収支一覧</a:t>
                      </a:r>
                    </a:p>
                  </a:txBody>
                  <a:tcPr/>
                </a:tc>
                <a:extLst>
                  <a:ext uri="{0D108BD9-81ED-4DB2-BD59-A6C34878D82A}">
                    <a16:rowId xmlns:a16="http://schemas.microsoft.com/office/drawing/2014/main" val="2748184676"/>
                  </a:ext>
                </a:extLst>
              </a:tr>
              <a:tr h="206363">
                <a:tc>
                  <a:txBody>
                    <a:bodyPr/>
                    <a:lstStyle/>
                    <a:p>
                      <a:r>
                        <a:rPr kumimoji="1" lang="en-US" altLang="ja-JP" sz="1000" dirty="0"/>
                        <a:t>1-2</a:t>
                      </a:r>
                      <a:endParaRPr kumimoji="1" lang="ja-JP" altLang="en-US" sz="1000"/>
                    </a:p>
                  </a:txBody>
                  <a:tcPr>
                    <a:solidFill>
                      <a:schemeClr val="bg1">
                        <a:lumMod val="85000"/>
                      </a:schemeClr>
                    </a:solidFill>
                  </a:tcPr>
                </a:tc>
                <a:tc>
                  <a:txBody>
                    <a:bodyPr/>
                    <a:lstStyle/>
                    <a:p>
                      <a:r>
                        <a:rPr kumimoji="1" lang="ja-JP" altLang="en-US" sz="1000"/>
                        <a:t>代表</a:t>
                      </a:r>
                    </a:p>
                  </a:txBody>
                  <a:tcPr/>
                </a:tc>
                <a:tc>
                  <a:txBody>
                    <a:bodyPr/>
                    <a:lstStyle/>
                    <a:p>
                      <a:r>
                        <a:rPr kumimoji="1" lang="ja-JP" altLang="en-US" sz="1000"/>
                        <a:t>家系図</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1817576469"/>
                  </a:ext>
                </a:extLst>
              </a:tr>
              <a:tr h="206363">
                <a:tc>
                  <a:txBody>
                    <a:bodyPr/>
                    <a:lstStyle/>
                    <a:p>
                      <a:r>
                        <a:rPr kumimoji="1" lang="en-US" altLang="ja-JP" sz="1000" dirty="0"/>
                        <a:t>1-3</a:t>
                      </a:r>
                      <a:endParaRPr kumimoji="1" lang="ja-JP" altLang="en-US" sz="1000"/>
                    </a:p>
                  </a:txBody>
                  <a:tcPr>
                    <a:solidFill>
                      <a:schemeClr val="bg1">
                        <a:lumMod val="85000"/>
                      </a:schemeClr>
                    </a:solidFill>
                  </a:tcPr>
                </a:tc>
                <a:tc>
                  <a:txBody>
                    <a:bodyPr/>
                    <a:lstStyle/>
                    <a:p>
                      <a:r>
                        <a:rPr kumimoji="1" lang="ja-JP" altLang="en-US" sz="1000"/>
                        <a:t>代表</a:t>
                      </a:r>
                    </a:p>
                  </a:txBody>
                  <a:tcPr/>
                </a:tc>
                <a:tc>
                  <a:txBody>
                    <a:bodyPr/>
                    <a:lstStyle/>
                    <a:p>
                      <a:r>
                        <a:rPr kumimoji="1" lang="ja-JP" altLang="en-US" sz="1000"/>
                        <a:t>職務経歴書</a:t>
                      </a:r>
                    </a:p>
                  </a:txBody>
                  <a:tcPr/>
                </a:tc>
                <a:tc>
                  <a:txBody>
                    <a:bodyPr/>
                    <a:lstStyle/>
                    <a:p>
                      <a:pPr algn="ctr"/>
                      <a:r>
                        <a:rPr kumimoji="1" lang="en-US" altLang="ja-JP" sz="1000" dirty="0"/>
                        <a:t>●</a:t>
                      </a: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1892538609"/>
                  </a:ext>
                </a:extLst>
              </a:tr>
              <a:tr h="206363">
                <a:tc>
                  <a:txBody>
                    <a:bodyPr/>
                    <a:lstStyle/>
                    <a:p>
                      <a:r>
                        <a:rPr kumimoji="1" lang="en-US" altLang="ja-JP" sz="1000" dirty="0"/>
                        <a:t>1-4</a:t>
                      </a:r>
                      <a:endParaRPr kumimoji="1" lang="ja-JP" altLang="en-US" sz="1000"/>
                    </a:p>
                  </a:txBody>
                  <a:tcPr>
                    <a:solidFill>
                      <a:schemeClr val="bg1">
                        <a:lumMod val="85000"/>
                      </a:schemeClr>
                    </a:solidFill>
                  </a:tcPr>
                </a:tc>
                <a:tc>
                  <a:txBody>
                    <a:bodyPr/>
                    <a:lstStyle/>
                    <a:p>
                      <a:r>
                        <a:rPr kumimoji="1" lang="ja-JP" altLang="en-US" sz="1000"/>
                        <a:t>代表</a:t>
                      </a:r>
                    </a:p>
                  </a:txBody>
                  <a:tcPr/>
                </a:tc>
                <a:tc>
                  <a:txBody>
                    <a:bodyPr/>
                    <a:lstStyle/>
                    <a:p>
                      <a:r>
                        <a:rPr kumimoji="1" lang="ja-JP" altLang="en-US" sz="1000"/>
                        <a:t>源泉徴収票</a:t>
                      </a:r>
                      <a:r>
                        <a:rPr kumimoji="1" lang="en-US" altLang="ja-JP" sz="1000" dirty="0"/>
                        <a:t>3</a:t>
                      </a:r>
                      <a:r>
                        <a:rPr kumimoji="1" lang="ja-JP" altLang="en-US" sz="1000"/>
                        <a:t>期分</a:t>
                      </a:r>
                    </a:p>
                  </a:txBody>
                  <a:tcPr/>
                </a:tc>
                <a:tc>
                  <a:txBody>
                    <a:bodyPr/>
                    <a:lstStyle/>
                    <a:p>
                      <a:pPr algn="ctr"/>
                      <a:r>
                        <a:rPr kumimoji="1" lang="en-US" altLang="ja-JP" sz="1000" dirty="0"/>
                        <a:t>●</a:t>
                      </a:r>
                      <a:endParaRPr kumimoji="1" lang="ja-JP" altLang="en-US" sz="1000"/>
                    </a:p>
                  </a:txBody>
                  <a:tcPr/>
                </a:tc>
                <a:tc>
                  <a:txBody>
                    <a:bodyPr/>
                    <a:lstStyle/>
                    <a:p>
                      <a:pPr algn="ctr"/>
                      <a:r>
                        <a:rPr kumimoji="1" lang="en-US" altLang="ja-JP" sz="1000" dirty="0"/>
                        <a:t>2024</a:t>
                      </a:r>
                      <a:endParaRPr kumimoji="1" lang="ja-JP" altLang="en-US" sz="1000"/>
                    </a:p>
                  </a:txBody>
                  <a:tcPr/>
                </a:tc>
                <a:tc>
                  <a:txBody>
                    <a:bodyPr/>
                    <a:lstStyle/>
                    <a:p>
                      <a:pPr algn="ctr"/>
                      <a:r>
                        <a:rPr kumimoji="1" lang="en-US" altLang="ja-JP" sz="1000" dirty="0"/>
                        <a:t>2023</a:t>
                      </a:r>
                      <a:endParaRPr kumimoji="1" lang="ja-JP" altLang="en-US" sz="1000"/>
                    </a:p>
                  </a:txBody>
                  <a:tcPr/>
                </a:tc>
                <a:tc>
                  <a:txBody>
                    <a:bodyPr/>
                    <a:lstStyle/>
                    <a:p>
                      <a:pPr algn="ctr"/>
                      <a:r>
                        <a:rPr kumimoji="1" lang="en-US" altLang="ja-JP" sz="1000" dirty="0"/>
                        <a:t>2022</a:t>
                      </a: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746962630"/>
                  </a:ext>
                </a:extLst>
              </a:tr>
              <a:tr h="206363">
                <a:tc>
                  <a:txBody>
                    <a:bodyPr/>
                    <a:lstStyle/>
                    <a:p>
                      <a:r>
                        <a:rPr kumimoji="1" lang="en-US" altLang="ja-JP" sz="1000" dirty="0"/>
                        <a:t>1-5</a:t>
                      </a:r>
                      <a:endParaRPr kumimoji="1" lang="ja-JP" altLang="en-US" sz="1000"/>
                    </a:p>
                  </a:txBody>
                  <a:tcPr>
                    <a:solidFill>
                      <a:schemeClr val="bg1">
                        <a:lumMod val="85000"/>
                      </a:schemeClr>
                    </a:solidFill>
                  </a:tcPr>
                </a:tc>
                <a:tc>
                  <a:txBody>
                    <a:bodyPr/>
                    <a:lstStyle/>
                    <a:p>
                      <a:r>
                        <a:rPr kumimoji="1" lang="ja-JP" altLang="en-US" sz="1000"/>
                        <a:t>代表</a:t>
                      </a:r>
                    </a:p>
                  </a:txBody>
                  <a:tcPr/>
                </a:tc>
                <a:tc>
                  <a:txBody>
                    <a:bodyPr/>
                    <a:lstStyle/>
                    <a:p>
                      <a:r>
                        <a:rPr kumimoji="1" lang="ja-JP" altLang="en-US" sz="1000"/>
                        <a:t>身分証明書（運転免許証）</a:t>
                      </a:r>
                    </a:p>
                  </a:txBody>
                  <a:tcPr/>
                </a:tc>
                <a:tc>
                  <a:txBody>
                    <a:bodyPr/>
                    <a:lstStyle/>
                    <a:p>
                      <a:pPr algn="ctr"/>
                      <a:r>
                        <a:rPr kumimoji="1" lang="en-US" altLang="ja-JP" sz="1000" dirty="0"/>
                        <a:t>●</a:t>
                      </a: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915929677"/>
                  </a:ext>
                </a:extLst>
              </a:tr>
              <a:tr h="206363">
                <a:tc>
                  <a:txBody>
                    <a:bodyPr/>
                    <a:lstStyle/>
                    <a:p>
                      <a:r>
                        <a:rPr kumimoji="1" lang="en-US" altLang="ja-JP" sz="1000" dirty="0"/>
                        <a:t>2-1</a:t>
                      </a:r>
                      <a:endParaRPr kumimoji="1" lang="ja-JP" altLang="en-US" sz="1000"/>
                    </a:p>
                  </a:txBody>
                  <a:tcPr>
                    <a:solidFill>
                      <a:schemeClr val="bg1">
                        <a:lumMod val="85000"/>
                      </a:schemeClr>
                    </a:solidFill>
                  </a:tcPr>
                </a:tc>
                <a:tc>
                  <a:txBody>
                    <a:bodyPr/>
                    <a:lstStyle/>
                    <a:p>
                      <a:r>
                        <a:rPr kumimoji="1" lang="ja-JP" altLang="en-US" sz="1000"/>
                        <a:t>個人事業主</a:t>
                      </a:r>
                      <a:r>
                        <a:rPr kumimoji="1" lang="en-US" altLang="ja-JP" sz="1000" dirty="0"/>
                        <a:t>or</a:t>
                      </a:r>
                      <a:r>
                        <a:rPr kumimoji="1" lang="ja-JP" altLang="en-US" sz="1000"/>
                        <a:t>法人</a:t>
                      </a:r>
                    </a:p>
                  </a:txBody>
                  <a:tcPr/>
                </a:tc>
                <a:tc>
                  <a:txBody>
                    <a:bodyPr/>
                    <a:lstStyle/>
                    <a:p>
                      <a:r>
                        <a:rPr kumimoji="1" lang="ja-JP" altLang="en-US" sz="1000"/>
                        <a:t>概要</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212636404"/>
                  </a:ext>
                </a:extLst>
              </a:tr>
              <a:tr h="206363">
                <a:tc>
                  <a:txBody>
                    <a:bodyPr/>
                    <a:lstStyle/>
                    <a:p>
                      <a:r>
                        <a:rPr kumimoji="1" lang="en-US" altLang="ja-JP" sz="1000" dirty="0"/>
                        <a:t>2-2</a:t>
                      </a:r>
                      <a:endParaRPr kumimoji="1" lang="ja-JP" altLang="en-US" sz="1000"/>
                    </a:p>
                  </a:txBody>
                  <a:tcPr>
                    <a:solidFill>
                      <a:schemeClr val="bg1">
                        <a:lumMod val="85000"/>
                      </a:schemeClr>
                    </a:solidFill>
                  </a:tcPr>
                </a:tc>
                <a:tc>
                  <a:txBody>
                    <a:bodyPr/>
                    <a:lstStyle/>
                    <a:p>
                      <a:r>
                        <a:rPr kumimoji="1" lang="ja-JP" altLang="en-US" sz="1000"/>
                        <a:t>個人事業主</a:t>
                      </a:r>
                      <a:r>
                        <a:rPr kumimoji="1" lang="en-US" altLang="ja-JP" sz="1000" dirty="0"/>
                        <a:t>or</a:t>
                      </a:r>
                      <a:r>
                        <a:rPr kumimoji="1" lang="ja-JP" altLang="en-US" sz="1000"/>
                        <a:t>法人</a:t>
                      </a:r>
                    </a:p>
                  </a:txBody>
                  <a:tcPr/>
                </a:tc>
                <a:tc>
                  <a:txBody>
                    <a:bodyPr/>
                    <a:lstStyle/>
                    <a:p>
                      <a:r>
                        <a:rPr kumimoji="1" lang="ja-JP" altLang="en-US" sz="1000"/>
                        <a:t>確定申告書</a:t>
                      </a:r>
                      <a:r>
                        <a:rPr kumimoji="1" lang="en-US" altLang="ja-JP" sz="1000" dirty="0"/>
                        <a:t>3</a:t>
                      </a:r>
                      <a:r>
                        <a:rPr kumimoji="1" lang="ja-JP" altLang="en-US" sz="1000"/>
                        <a:t>期分</a:t>
                      </a:r>
                      <a:r>
                        <a:rPr kumimoji="1" lang="en-US" altLang="ja-JP" sz="1000" dirty="0"/>
                        <a:t> or </a:t>
                      </a:r>
                      <a:r>
                        <a:rPr kumimoji="1" lang="ja-JP" altLang="en-US" sz="1000"/>
                        <a:t>決算書</a:t>
                      </a:r>
                      <a:r>
                        <a:rPr kumimoji="1" lang="en-US" altLang="ja-JP" sz="1000" dirty="0"/>
                        <a:t>3</a:t>
                      </a:r>
                      <a:r>
                        <a:rPr kumimoji="1" lang="ja-JP" altLang="en-US" sz="1000"/>
                        <a:t>期分</a:t>
                      </a:r>
                      <a:r>
                        <a:rPr kumimoji="1" lang="en-US" altLang="ja-JP" sz="1000" dirty="0"/>
                        <a:t> </a:t>
                      </a:r>
                      <a:endParaRPr kumimoji="1" lang="ja-JP" altLang="en-US" sz="1000"/>
                    </a:p>
                  </a:txBody>
                  <a:tcPr/>
                </a:tc>
                <a:tc>
                  <a:txBody>
                    <a:bodyPr/>
                    <a:lstStyle/>
                    <a:p>
                      <a:pPr algn="ctr"/>
                      <a:r>
                        <a:rPr kumimoji="1" lang="en-US" altLang="ja-JP" sz="1000" dirty="0"/>
                        <a:t>●</a:t>
                      </a:r>
                      <a:endParaRPr kumimoji="1" lang="ja-JP" altLang="en-US" sz="1000"/>
                    </a:p>
                  </a:txBody>
                  <a:tcPr/>
                </a:tc>
                <a:tc>
                  <a:txBody>
                    <a:bodyPr/>
                    <a:lstStyle/>
                    <a:p>
                      <a:pPr algn="ctr"/>
                      <a:r>
                        <a:rPr kumimoji="1" lang="en-US" altLang="ja-JP" sz="1000" dirty="0"/>
                        <a:t>2024</a:t>
                      </a:r>
                      <a:endParaRPr kumimoji="1" lang="ja-JP" altLang="en-US" sz="1000"/>
                    </a:p>
                  </a:txBody>
                  <a:tcPr/>
                </a:tc>
                <a:tc>
                  <a:txBody>
                    <a:bodyPr/>
                    <a:lstStyle/>
                    <a:p>
                      <a:pPr algn="ctr"/>
                      <a:r>
                        <a:rPr kumimoji="1" lang="en-US" altLang="ja-JP" sz="1000" dirty="0"/>
                        <a:t>2023</a:t>
                      </a:r>
                      <a:endParaRPr kumimoji="1" lang="ja-JP" altLang="en-US" sz="1000"/>
                    </a:p>
                  </a:txBody>
                  <a:tcPr/>
                </a:tc>
                <a:tc>
                  <a:txBody>
                    <a:bodyPr/>
                    <a:lstStyle/>
                    <a:p>
                      <a:pPr algn="ctr"/>
                      <a:r>
                        <a:rPr kumimoji="1" lang="en-US" altLang="ja-JP" sz="1000" dirty="0"/>
                        <a:t>2022</a:t>
                      </a: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439288262"/>
                  </a:ext>
                </a:extLst>
              </a:tr>
              <a:tr h="206363">
                <a:tc>
                  <a:txBody>
                    <a:bodyPr/>
                    <a:lstStyle/>
                    <a:p>
                      <a:r>
                        <a:rPr kumimoji="1" lang="en-US" altLang="ja-JP" sz="1000" dirty="0"/>
                        <a:t>3-1</a:t>
                      </a:r>
                      <a:endParaRPr kumimoji="1" lang="ja-JP" altLang="en-US" sz="1000"/>
                    </a:p>
                  </a:txBody>
                  <a:tcPr>
                    <a:solidFill>
                      <a:schemeClr val="bg1">
                        <a:lumMod val="85000"/>
                      </a:schemeClr>
                    </a:solidFill>
                  </a:tcPr>
                </a:tc>
                <a:tc>
                  <a:txBody>
                    <a:bodyPr/>
                    <a:lstStyle/>
                    <a:p>
                      <a:r>
                        <a:rPr kumimoji="1" lang="ja-JP" altLang="en-US" sz="1000"/>
                        <a:t>物件</a:t>
                      </a:r>
                    </a:p>
                  </a:txBody>
                  <a:tcPr/>
                </a:tc>
                <a:tc>
                  <a:txBody>
                    <a:bodyPr/>
                    <a:lstStyle/>
                    <a:p>
                      <a:r>
                        <a:rPr kumimoji="1" lang="ja-JP" altLang="en-US" sz="1000"/>
                        <a:t>概要</a:t>
                      </a:r>
                    </a:p>
                  </a:txBody>
                  <a:tcPr/>
                </a:tc>
                <a:tc>
                  <a:txBody>
                    <a:body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1" lang="en-US" altLang="ja-JP" sz="1000" dirty="0"/>
                        <a:t>●</a:t>
                      </a:r>
                      <a:endParaRPr kumimoji="1" lang="ja-JP" altLang="en-US" sz="1000"/>
                    </a:p>
                  </a:txBody>
                  <a:tcPr/>
                </a:tc>
                <a:tc>
                  <a:txBody>
                    <a:bodyPr/>
                    <a:lstStyle/>
                    <a:p>
                      <a:pPr algn="ctr"/>
                      <a:r>
                        <a:rPr kumimoji="1" lang="ja-JP" altLang="en-US" sz="1000"/>
                        <a:t>測量図</a:t>
                      </a:r>
                    </a:p>
                  </a:txBody>
                  <a:tcPr/>
                </a:tc>
                <a:tc>
                  <a:txBody>
                    <a:bodyPr/>
                    <a:lstStyle/>
                    <a:p>
                      <a:pPr algn="ctr"/>
                      <a:r>
                        <a:rPr kumimoji="1" lang="ja-JP" altLang="en-US" sz="1000"/>
                        <a:t>公図</a:t>
                      </a:r>
                    </a:p>
                  </a:txBody>
                  <a:tcPr/>
                </a:tc>
                <a:tc>
                  <a:txBody>
                    <a:bodyPr/>
                    <a:lstStyle/>
                    <a:p>
                      <a:pPr algn="ctr"/>
                      <a:r>
                        <a:rPr kumimoji="1" lang="ja-JP" altLang="en-US" sz="1000"/>
                        <a:t>登記簿</a:t>
                      </a:r>
                    </a:p>
                  </a:txBody>
                  <a:tcPr/>
                </a:tc>
                <a:tc>
                  <a:txBody>
                    <a:bodyPr/>
                    <a:lstStyle/>
                    <a:p>
                      <a:pPr algn="ctr"/>
                      <a:r>
                        <a:rPr kumimoji="1" lang="ja-JP" altLang="en-US" sz="1000"/>
                        <a:t>ラフプラン</a:t>
                      </a:r>
                    </a:p>
                  </a:txBody>
                  <a:tcPr/>
                </a:tc>
                <a:extLst>
                  <a:ext uri="{0D108BD9-81ED-4DB2-BD59-A6C34878D82A}">
                    <a16:rowId xmlns:a16="http://schemas.microsoft.com/office/drawing/2014/main" val="4067460476"/>
                  </a:ext>
                </a:extLst>
              </a:tr>
              <a:tr h="206363">
                <a:tc>
                  <a:txBody>
                    <a:bodyPr/>
                    <a:lstStyle/>
                    <a:p>
                      <a:r>
                        <a:rPr kumimoji="1" lang="en-US" altLang="ja-JP" sz="1000" dirty="0"/>
                        <a:t>3-2</a:t>
                      </a:r>
                      <a:endParaRPr kumimoji="1" lang="ja-JP" altLang="en-US" sz="1000"/>
                    </a:p>
                  </a:txBody>
                  <a:tcPr>
                    <a:solidFill>
                      <a:schemeClr val="bg1">
                        <a:lumMod val="85000"/>
                      </a:schemeClr>
                    </a:solidFill>
                  </a:tcPr>
                </a:tc>
                <a:tc>
                  <a:txBody>
                    <a:bodyPr/>
                    <a:lstStyle/>
                    <a:p>
                      <a:r>
                        <a:rPr kumimoji="1" lang="ja-JP" altLang="en-US" sz="1000"/>
                        <a:t>物件</a:t>
                      </a:r>
                    </a:p>
                  </a:txBody>
                  <a:tcPr/>
                </a:tc>
                <a:tc>
                  <a:txBody>
                    <a:bodyPr/>
                    <a:lstStyle/>
                    <a:p>
                      <a:r>
                        <a:rPr kumimoji="1" lang="ja-JP" altLang="en-US" sz="1000"/>
                        <a:t>賃料相場</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721054200"/>
                  </a:ext>
                </a:extLst>
              </a:tr>
              <a:tr h="206363">
                <a:tc>
                  <a:txBody>
                    <a:bodyPr/>
                    <a:lstStyle/>
                    <a:p>
                      <a:r>
                        <a:rPr kumimoji="1" lang="en-US" altLang="ja-JP" sz="1000" dirty="0"/>
                        <a:t>3-3</a:t>
                      </a:r>
                      <a:endParaRPr kumimoji="1" lang="ja-JP" altLang="en-US" sz="1000"/>
                    </a:p>
                  </a:txBody>
                  <a:tcPr>
                    <a:solidFill>
                      <a:schemeClr val="bg1">
                        <a:lumMod val="85000"/>
                      </a:schemeClr>
                    </a:solidFill>
                  </a:tcPr>
                </a:tc>
                <a:tc>
                  <a:txBody>
                    <a:bodyPr/>
                    <a:lstStyle/>
                    <a:p>
                      <a:r>
                        <a:rPr kumimoji="1" lang="ja-JP" altLang="en-US" sz="1000"/>
                        <a:t>物件</a:t>
                      </a:r>
                    </a:p>
                  </a:txBody>
                  <a:tcPr/>
                </a:tc>
                <a:tc>
                  <a:txBody>
                    <a:bodyPr/>
                    <a:lstStyle/>
                    <a:p>
                      <a:r>
                        <a:rPr kumimoji="1" lang="ja-JP" altLang="en-US" sz="1000"/>
                        <a:t>積算評価</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025997231"/>
                  </a:ext>
                </a:extLst>
              </a:tr>
              <a:tr h="206363">
                <a:tc>
                  <a:txBody>
                    <a:bodyPr/>
                    <a:lstStyle/>
                    <a:p>
                      <a:r>
                        <a:rPr kumimoji="1" lang="en-US" altLang="ja-JP" sz="1000" dirty="0"/>
                        <a:t>3-4</a:t>
                      </a:r>
                      <a:endParaRPr kumimoji="1" lang="ja-JP" altLang="en-US" sz="1000"/>
                    </a:p>
                  </a:txBody>
                  <a:tcPr>
                    <a:solidFill>
                      <a:schemeClr val="bg1">
                        <a:lumMod val="85000"/>
                      </a:schemeClr>
                    </a:solidFill>
                  </a:tcPr>
                </a:tc>
                <a:tc>
                  <a:txBody>
                    <a:bodyPr/>
                    <a:lstStyle/>
                    <a:p>
                      <a:r>
                        <a:rPr kumimoji="1" lang="ja-JP" altLang="en-US" sz="1000"/>
                        <a:t>物件</a:t>
                      </a:r>
                    </a:p>
                  </a:txBody>
                  <a:tcPr/>
                </a:tc>
                <a:tc>
                  <a:txBody>
                    <a:bodyPr/>
                    <a:lstStyle/>
                    <a:p>
                      <a:r>
                        <a:rPr kumimoji="1" lang="ja-JP" altLang="en-US" sz="1000"/>
                        <a:t>収益還元評価</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2632505280"/>
                  </a:ext>
                </a:extLst>
              </a:tr>
              <a:tr h="206363">
                <a:tc>
                  <a:txBody>
                    <a:bodyPr/>
                    <a:lstStyle/>
                    <a:p>
                      <a:r>
                        <a:rPr kumimoji="1" lang="en-US" altLang="ja-JP" sz="1000" dirty="0"/>
                        <a:t>4-1</a:t>
                      </a:r>
                      <a:endParaRPr kumimoji="1" lang="ja-JP" altLang="en-US" sz="1000"/>
                    </a:p>
                  </a:txBody>
                  <a:tcPr>
                    <a:solidFill>
                      <a:schemeClr val="bg1">
                        <a:lumMod val="85000"/>
                      </a:schemeClr>
                    </a:solidFill>
                  </a:tcPr>
                </a:tc>
                <a:tc>
                  <a:txBody>
                    <a:bodyPr/>
                    <a:lstStyle/>
                    <a:p>
                      <a:r>
                        <a:rPr kumimoji="1" lang="ja-JP" altLang="en-US" sz="1000"/>
                        <a:t>物件エリア</a:t>
                      </a:r>
                    </a:p>
                  </a:txBody>
                  <a:tcPr/>
                </a:tc>
                <a:tc>
                  <a:txBody>
                    <a:bodyPr/>
                    <a:lstStyle/>
                    <a:p>
                      <a:r>
                        <a:rPr kumimoji="1" lang="ja-JP" altLang="en-US" sz="1000"/>
                        <a:t>周辺の利便施設</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2558650674"/>
                  </a:ext>
                </a:extLst>
              </a:tr>
              <a:tr h="206363">
                <a:tc>
                  <a:txBody>
                    <a:bodyPr/>
                    <a:lstStyle/>
                    <a:p>
                      <a:r>
                        <a:rPr kumimoji="1" lang="en-US" altLang="ja-JP" sz="1000" dirty="0"/>
                        <a:t>4-2</a:t>
                      </a:r>
                      <a:endParaRPr kumimoji="1" lang="ja-JP" altLang="en-US" sz="1000"/>
                    </a:p>
                  </a:txBody>
                  <a:tcPr>
                    <a:solidFill>
                      <a:schemeClr val="bg1">
                        <a:lumMod val="85000"/>
                      </a:schemeClr>
                    </a:solidFill>
                  </a:tcPr>
                </a:tc>
                <a:tc>
                  <a:txBody>
                    <a:bodyPr/>
                    <a:lstStyle/>
                    <a:p>
                      <a:r>
                        <a:rPr kumimoji="1" lang="ja-JP" altLang="en-US" sz="1000"/>
                        <a:t>物件エリア</a:t>
                      </a:r>
                    </a:p>
                  </a:txBody>
                  <a:tcPr/>
                </a:tc>
                <a:tc>
                  <a:txBody>
                    <a:bodyPr/>
                    <a:lstStyle/>
                    <a:p>
                      <a:r>
                        <a:rPr kumimoji="1" lang="ja-JP" altLang="en-US" sz="1000"/>
                        <a:t>人口動態の推移</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2301729620"/>
                  </a:ext>
                </a:extLst>
              </a:tr>
              <a:tr h="206363">
                <a:tc>
                  <a:txBody>
                    <a:bodyPr/>
                    <a:lstStyle/>
                    <a:p>
                      <a:r>
                        <a:rPr kumimoji="1" lang="en-US" altLang="ja-JP" sz="1000" dirty="0"/>
                        <a:t>4-3</a:t>
                      </a:r>
                      <a:endParaRPr kumimoji="1" lang="ja-JP" altLang="en-US" sz="1000"/>
                    </a:p>
                  </a:txBody>
                  <a:tcPr>
                    <a:solidFill>
                      <a:schemeClr val="bg1">
                        <a:lumMod val="85000"/>
                      </a:schemeClr>
                    </a:solidFill>
                  </a:tcPr>
                </a:tc>
                <a:tc>
                  <a:txBody>
                    <a:bodyPr/>
                    <a:lstStyle/>
                    <a:p>
                      <a:r>
                        <a:rPr kumimoji="1" lang="ja-JP" altLang="en-US" sz="1000"/>
                        <a:t>物件エリア</a:t>
                      </a:r>
                    </a:p>
                  </a:txBody>
                  <a:tcPr/>
                </a:tc>
                <a:tc>
                  <a:txBody>
                    <a:bodyPr/>
                    <a:lstStyle/>
                    <a:p>
                      <a:r>
                        <a:rPr kumimoji="1" lang="ja-JP" altLang="en-US" sz="1000"/>
                        <a:t>賃貸需要マップ（</a:t>
                      </a:r>
                      <a:r>
                        <a:rPr kumimoji="1" lang="en-US" altLang="ja-JP" sz="1000" dirty="0"/>
                        <a:t>Homes</a:t>
                      </a:r>
                      <a:r>
                        <a:rPr kumimoji="1" lang="ja-JP" altLang="en-US" sz="1000"/>
                        <a:t>）</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120547136"/>
                  </a:ext>
                </a:extLst>
              </a:tr>
              <a:tr h="206363">
                <a:tc>
                  <a:txBody>
                    <a:bodyPr/>
                    <a:lstStyle/>
                    <a:p>
                      <a:r>
                        <a:rPr kumimoji="1" lang="en-US" altLang="ja-JP" sz="1000" dirty="0"/>
                        <a:t>5-1</a:t>
                      </a:r>
                      <a:endParaRPr kumimoji="1" lang="ja-JP" altLang="en-US" sz="1000"/>
                    </a:p>
                  </a:txBody>
                  <a:tcPr>
                    <a:solidFill>
                      <a:schemeClr val="bg1">
                        <a:lumMod val="85000"/>
                      </a:schemeClr>
                    </a:solidFill>
                  </a:tcPr>
                </a:tc>
                <a:tc>
                  <a:txBody>
                    <a:bodyPr/>
                    <a:lstStyle/>
                    <a:p>
                      <a:r>
                        <a:rPr kumimoji="1" lang="ja-JP" altLang="en-US" sz="1000"/>
                        <a:t>融資条件</a:t>
                      </a:r>
                    </a:p>
                  </a:txBody>
                  <a:tcPr/>
                </a:tc>
                <a:tc>
                  <a:txBody>
                    <a:bodyPr/>
                    <a:lstStyle/>
                    <a:p>
                      <a:r>
                        <a:rPr kumimoji="1" lang="ja-JP" altLang="en-US" sz="1000"/>
                        <a:t>希望融資条件</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2428125977"/>
                  </a:ext>
                </a:extLst>
              </a:tr>
              <a:tr h="206363">
                <a:tc>
                  <a:txBody>
                    <a:bodyPr/>
                    <a:lstStyle/>
                    <a:p>
                      <a:r>
                        <a:rPr kumimoji="1" lang="en-US" altLang="ja-JP" sz="1000" dirty="0"/>
                        <a:t>5-2</a:t>
                      </a:r>
                      <a:endParaRPr kumimoji="1" lang="ja-JP" altLang="en-US" sz="1000"/>
                    </a:p>
                  </a:txBody>
                  <a:tcPr>
                    <a:solidFill>
                      <a:schemeClr val="bg1">
                        <a:lumMod val="85000"/>
                      </a:schemeClr>
                    </a:solidFill>
                  </a:tcPr>
                </a:tc>
                <a:tc>
                  <a:txBody>
                    <a:bodyPr/>
                    <a:lstStyle/>
                    <a:p>
                      <a:r>
                        <a:rPr kumimoji="1" lang="ja-JP" altLang="en-US" sz="1000"/>
                        <a:t>融資条件</a:t>
                      </a:r>
                    </a:p>
                  </a:txBody>
                  <a:tcPr/>
                </a:tc>
                <a:tc>
                  <a:txBody>
                    <a:bodyPr/>
                    <a:lstStyle/>
                    <a:p>
                      <a:r>
                        <a:rPr kumimoji="1" lang="ja-JP" altLang="en-US" sz="1000"/>
                        <a:t>資金計画</a:t>
                      </a:r>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933463370"/>
                  </a:ext>
                </a:extLst>
              </a:tr>
              <a:tr h="206363">
                <a:tc>
                  <a:txBody>
                    <a:bodyPr/>
                    <a:lstStyle/>
                    <a:p>
                      <a:r>
                        <a:rPr kumimoji="1" lang="en-US" altLang="ja-JP" sz="1000" dirty="0"/>
                        <a:t>6-1</a:t>
                      </a:r>
                      <a:endParaRPr kumimoji="1" lang="ja-JP" altLang="en-US" sz="1000"/>
                    </a:p>
                  </a:txBody>
                  <a:tcPr>
                    <a:solidFill>
                      <a:schemeClr val="bg1">
                        <a:lumMod val="85000"/>
                      </a:schemeClr>
                    </a:solidFill>
                  </a:tcPr>
                </a:tc>
                <a:tc>
                  <a:txBody>
                    <a:bodyPr/>
                    <a:lstStyle/>
                    <a:p>
                      <a:r>
                        <a:rPr kumimoji="1" lang="ja-JP" altLang="en-US" sz="1000"/>
                        <a:t>収支計算</a:t>
                      </a:r>
                    </a:p>
                  </a:txBody>
                  <a:tcPr/>
                </a:tc>
                <a:tc>
                  <a:txBody>
                    <a:bodyPr/>
                    <a:lstStyle/>
                    <a:p>
                      <a:r>
                        <a:rPr kumimoji="1" lang="ja-JP" altLang="en-US" sz="1000"/>
                        <a:t>収支シミュレーション（通常）</a:t>
                      </a:r>
                    </a:p>
                  </a:txBody>
                  <a:tcPr/>
                </a:tc>
                <a:tc>
                  <a:txBody>
                    <a:bodyPr/>
                    <a:lstStyle/>
                    <a:p>
                      <a:pPr algn="ctr"/>
                      <a:r>
                        <a:rPr kumimoji="1" lang="en-US" altLang="ja-JP" sz="1000" dirty="0"/>
                        <a:t>●</a:t>
                      </a: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196645444"/>
                  </a:ext>
                </a:extLst>
              </a:tr>
              <a:tr h="206363">
                <a:tc>
                  <a:txBody>
                    <a:bodyPr/>
                    <a:lstStyle/>
                    <a:p>
                      <a:r>
                        <a:rPr kumimoji="1" lang="en-US" altLang="ja-JP" sz="1000" dirty="0"/>
                        <a:t>6-2</a:t>
                      </a:r>
                      <a:endParaRPr kumimoji="1" lang="ja-JP" altLang="en-US" sz="1000"/>
                    </a:p>
                  </a:txBody>
                  <a:tcPr>
                    <a:solidFill>
                      <a:schemeClr val="bg1">
                        <a:lumMod val="85000"/>
                      </a:schemeClr>
                    </a:solidFill>
                  </a:tcPr>
                </a:tc>
                <a:tc>
                  <a:txBody>
                    <a:bodyPr/>
                    <a:lstStyle/>
                    <a:p>
                      <a:r>
                        <a:rPr kumimoji="1" lang="ja-JP" altLang="en-US" sz="1000"/>
                        <a:t>収支計算</a:t>
                      </a:r>
                    </a:p>
                  </a:txBody>
                  <a:tcPr/>
                </a:tc>
                <a:tc>
                  <a:txBody>
                    <a:bodyPr/>
                    <a:lstStyle/>
                    <a:p>
                      <a:pPr marL="0" marR="0" lvl="0" indent="0" algn="l" defTabSz="990570" rtl="0" eaLnBrk="1" fontAlgn="auto" latinLnBrk="0" hangingPunct="1">
                        <a:lnSpc>
                          <a:spcPct val="100000"/>
                        </a:lnSpc>
                        <a:spcBef>
                          <a:spcPts val="0"/>
                        </a:spcBef>
                        <a:spcAft>
                          <a:spcPts val="0"/>
                        </a:spcAft>
                        <a:buClrTx/>
                        <a:buSzTx/>
                        <a:buFontTx/>
                        <a:buNone/>
                        <a:tabLst/>
                        <a:defRPr/>
                      </a:pPr>
                      <a:r>
                        <a:rPr kumimoji="1" lang="ja-JP" altLang="en-US" sz="1000"/>
                        <a:t>収支シミュレーション（ストレス）</a:t>
                      </a:r>
                    </a:p>
                  </a:txBody>
                  <a:tcPr/>
                </a:tc>
                <a:tc>
                  <a:txBody>
                    <a:bodyPr/>
                    <a:lstStyle/>
                    <a:p>
                      <a:pPr algn="ctr"/>
                      <a:r>
                        <a:rPr kumimoji="1" lang="en-US" altLang="ja-JP" sz="1000" dirty="0"/>
                        <a:t>●</a:t>
                      </a: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tc>
                  <a:txBody>
                    <a:bodyPr/>
                    <a:lstStyle/>
                    <a:p>
                      <a:pPr algn="ctr"/>
                      <a:endParaRPr kumimoji="1" lang="ja-JP" altLang="en-US" sz="1000"/>
                    </a:p>
                  </a:txBody>
                  <a:tcPr/>
                </a:tc>
                <a:extLst>
                  <a:ext uri="{0D108BD9-81ED-4DB2-BD59-A6C34878D82A}">
                    <a16:rowId xmlns:a16="http://schemas.microsoft.com/office/drawing/2014/main" val="3911772147"/>
                  </a:ext>
                </a:extLst>
              </a:tr>
            </a:tbl>
          </a:graphicData>
        </a:graphic>
      </p:graphicFrame>
      <p:sp>
        <p:nvSpPr>
          <p:cNvPr id="2" name="スライド番号プレースホルダー 1">
            <a:extLst>
              <a:ext uri="{FF2B5EF4-FFF2-40B4-BE49-F238E27FC236}">
                <a16:creationId xmlns:a16="http://schemas.microsoft.com/office/drawing/2014/main" id="{85BF1BB6-C3B7-719F-1526-7F8D0DB38D7E}"/>
              </a:ext>
            </a:extLst>
          </p:cNvPr>
          <p:cNvSpPr>
            <a:spLocks noGrp="1"/>
          </p:cNvSpPr>
          <p:nvPr>
            <p:ph type="sldNum" sz="quarter" idx="12"/>
          </p:nvPr>
        </p:nvSpPr>
        <p:spPr/>
        <p:txBody>
          <a:bodyPr/>
          <a:lstStyle/>
          <a:p>
            <a:fld id="{57AF16DE-A0D5-4438-950F-5B1E159C2C28}" type="slidenum">
              <a:rPr lang="en-US" smtClean="0"/>
              <a:t>2</a:t>
            </a:fld>
            <a:endParaRPr lang="en-US"/>
          </a:p>
        </p:txBody>
      </p:sp>
    </p:spTree>
    <p:extLst>
      <p:ext uri="{BB962C8B-B14F-4D97-AF65-F5344CB8AC3E}">
        <p14:creationId xmlns:p14="http://schemas.microsoft.com/office/powerpoint/2010/main" val="43728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1-1.</a:t>
            </a:r>
            <a:r>
              <a:rPr kumimoji="1" lang="ja-JP" altLang="en-US"/>
              <a:t>代表</a:t>
            </a:r>
            <a:r>
              <a:rPr kumimoji="1" lang="en-US" altLang="ja-JP" dirty="0"/>
              <a:t>		</a:t>
            </a:r>
            <a:r>
              <a:rPr kumimoji="1" lang="ja-JP" altLang="en-US"/>
              <a:t>属性資料</a:t>
            </a:r>
            <a:r>
              <a:rPr kumimoji="1" lang="en-US" altLang="ja-JP" dirty="0"/>
              <a:t>	</a:t>
            </a:r>
          </a:p>
        </p:txBody>
      </p:sp>
      <p:pic>
        <p:nvPicPr>
          <p:cNvPr id="2" name="図 1">
            <a:extLst>
              <a:ext uri="{FF2B5EF4-FFF2-40B4-BE49-F238E27FC236}">
                <a16:creationId xmlns:a16="http://schemas.microsoft.com/office/drawing/2014/main" id="{6DC17EFA-5787-537F-599D-36BDC9672E3D}"/>
              </a:ext>
            </a:extLst>
          </p:cNvPr>
          <p:cNvPicPr>
            <a:picLocks noChangeAspect="1"/>
          </p:cNvPicPr>
          <p:nvPr/>
        </p:nvPicPr>
        <p:blipFill rotWithShape="1">
          <a:blip r:embed="rId2"/>
          <a:srcRect t="7982" r="26830" b="21458"/>
          <a:stretch/>
        </p:blipFill>
        <p:spPr>
          <a:xfrm>
            <a:off x="294170" y="534048"/>
            <a:ext cx="9108013" cy="6206624"/>
          </a:xfrm>
          <a:prstGeom prst="rect">
            <a:avLst/>
          </a:prstGeom>
        </p:spPr>
      </p:pic>
      <p:sp>
        <p:nvSpPr>
          <p:cNvPr id="4" name="スライド番号プレースホルダー 3">
            <a:extLst>
              <a:ext uri="{FF2B5EF4-FFF2-40B4-BE49-F238E27FC236}">
                <a16:creationId xmlns:a16="http://schemas.microsoft.com/office/drawing/2014/main" id="{5F7B10F0-4F1F-2182-717E-79A93BCCAD59}"/>
              </a:ext>
            </a:extLst>
          </p:cNvPr>
          <p:cNvSpPr>
            <a:spLocks noGrp="1"/>
          </p:cNvSpPr>
          <p:nvPr>
            <p:ph type="sldNum" sz="quarter" idx="12"/>
          </p:nvPr>
        </p:nvSpPr>
        <p:spPr/>
        <p:txBody>
          <a:bodyPr/>
          <a:lstStyle/>
          <a:p>
            <a:fld id="{57AF16DE-A0D5-4438-950F-5B1E159C2C28}" type="slidenum">
              <a:rPr lang="en-US" smtClean="0"/>
              <a:t>3</a:t>
            </a:fld>
            <a:endParaRPr lang="en-US"/>
          </a:p>
        </p:txBody>
      </p:sp>
    </p:spTree>
    <p:extLst>
      <p:ext uri="{BB962C8B-B14F-4D97-AF65-F5344CB8AC3E}">
        <p14:creationId xmlns:p14="http://schemas.microsoft.com/office/powerpoint/2010/main" val="3163088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1-1.</a:t>
            </a:r>
            <a:r>
              <a:rPr kumimoji="1" lang="ja-JP" altLang="en-US"/>
              <a:t>代表</a:t>
            </a:r>
            <a:r>
              <a:rPr kumimoji="1" lang="en-US" altLang="ja-JP" dirty="0"/>
              <a:t>		</a:t>
            </a:r>
            <a:r>
              <a:rPr kumimoji="1" lang="ja-JP" altLang="en-US"/>
              <a:t>属性資料</a:t>
            </a:r>
            <a:r>
              <a:rPr kumimoji="1" lang="en-US" altLang="ja-JP" dirty="0"/>
              <a:t>	</a:t>
            </a:r>
          </a:p>
        </p:txBody>
      </p:sp>
      <p:pic>
        <p:nvPicPr>
          <p:cNvPr id="4" name="図 3">
            <a:extLst>
              <a:ext uri="{FF2B5EF4-FFF2-40B4-BE49-F238E27FC236}">
                <a16:creationId xmlns:a16="http://schemas.microsoft.com/office/drawing/2014/main" id="{B7E5FD53-EA4E-5440-DAA9-4F4DD13F1347}"/>
              </a:ext>
            </a:extLst>
          </p:cNvPr>
          <p:cNvPicPr>
            <a:picLocks noChangeAspect="1"/>
          </p:cNvPicPr>
          <p:nvPr/>
        </p:nvPicPr>
        <p:blipFill rotWithShape="1">
          <a:blip r:embed="rId2"/>
          <a:srcRect t="1711" b="24877"/>
          <a:stretch/>
        </p:blipFill>
        <p:spPr>
          <a:xfrm>
            <a:off x="106789" y="774550"/>
            <a:ext cx="4846211" cy="5884433"/>
          </a:xfrm>
          <a:prstGeom prst="rect">
            <a:avLst/>
          </a:prstGeom>
        </p:spPr>
      </p:pic>
      <p:pic>
        <p:nvPicPr>
          <p:cNvPr id="5" name="図 4">
            <a:extLst>
              <a:ext uri="{FF2B5EF4-FFF2-40B4-BE49-F238E27FC236}">
                <a16:creationId xmlns:a16="http://schemas.microsoft.com/office/drawing/2014/main" id="{3B9B3E10-0212-3BCD-95A8-625ACD2A3C99}"/>
              </a:ext>
            </a:extLst>
          </p:cNvPr>
          <p:cNvPicPr>
            <a:picLocks noChangeAspect="1"/>
          </p:cNvPicPr>
          <p:nvPr/>
        </p:nvPicPr>
        <p:blipFill rotWithShape="1">
          <a:blip r:embed="rId3"/>
          <a:srcRect l="7446" t="982" r="8304" b="61696"/>
          <a:stretch/>
        </p:blipFill>
        <p:spPr>
          <a:xfrm>
            <a:off x="5074299" y="688489"/>
            <a:ext cx="4610074" cy="3302598"/>
          </a:xfrm>
          <a:prstGeom prst="rect">
            <a:avLst/>
          </a:prstGeom>
        </p:spPr>
      </p:pic>
      <p:sp>
        <p:nvSpPr>
          <p:cNvPr id="2" name="スライド番号プレースホルダー 1">
            <a:extLst>
              <a:ext uri="{FF2B5EF4-FFF2-40B4-BE49-F238E27FC236}">
                <a16:creationId xmlns:a16="http://schemas.microsoft.com/office/drawing/2014/main" id="{37797C5C-4907-5B7E-4151-98B5770107C2}"/>
              </a:ext>
            </a:extLst>
          </p:cNvPr>
          <p:cNvSpPr>
            <a:spLocks noGrp="1"/>
          </p:cNvSpPr>
          <p:nvPr>
            <p:ph type="sldNum" sz="quarter" idx="12"/>
          </p:nvPr>
        </p:nvSpPr>
        <p:spPr/>
        <p:txBody>
          <a:bodyPr/>
          <a:lstStyle/>
          <a:p>
            <a:fld id="{57AF16DE-A0D5-4438-950F-5B1E159C2C28}" type="slidenum">
              <a:rPr lang="en-US" smtClean="0"/>
              <a:t>4</a:t>
            </a:fld>
            <a:endParaRPr lang="en-US"/>
          </a:p>
        </p:txBody>
      </p:sp>
    </p:spTree>
    <p:extLst>
      <p:ext uri="{BB962C8B-B14F-4D97-AF65-F5344CB8AC3E}">
        <p14:creationId xmlns:p14="http://schemas.microsoft.com/office/powerpoint/2010/main" val="1085317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1-1.</a:t>
            </a:r>
            <a:r>
              <a:rPr kumimoji="1" lang="ja-JP" altLang="en-US"/>
              <a:t>代表</a:t>
            </a:r>
            <a:r>
              <a:rPr kumimoji="1" lang="en-US" altLang="ja-JP" dirty="0"/>
              <a:t>		</a:t>
            </a:r>
            <a:r>
              <a:rPr kumimoji="1" lang="ja-JP" altLang="en-US"/>
              <a:t>属性資料</a:t>
            </a:r>
            <a:r>
              <a:rPr kumimoji="1" lang="en-US" altLang="ja-JP" dirty="0"/>
              <a:t>	</a:t>
            </a:r>
          </a:p>
        </p:txBody>
      </p:sp>
      <p:pic>
        <p:nvPicPr>
          <p:cNvPr id="2" name="図 1">
            <a:extLst>
              <a:ext uri="{FF2B5EF4-FFF2-40B4-BE49-F238E27FC236}">
                <a16:creationId xmlns:a16="http://schemas.microsoft.com/office/drawing/2014/main" id="{EA6DD4E7-33F2-F91D-55DC-14917F12581E}"/>
              </a:ext>
            </a:extLst>
          </p:cNvPr>
          <p:cNvPicPr>
            <a:picLocks noChangeAspect="1"/>
          </p:cNvPicPr>
          <p:nvPr/>
        </p:nvPicPr>
        <p:blipFill rotWithShape="1">
          <a:blip r:embed="rId2"/>
          <a:srcRect l="1613" t="11164" r="1638" b="23417"/>
          <a:stretch/>
        </p:blipFill>
        <p:spPr>
          <a:xfrm>
            <a:off x="180084" y="1148379"/>
            <a:ext cx="9545831" cy="4561241"/>
          </a:xfrm>
          <a:prstGeom prst="rect">
            <a:avLst/>
          </a:prstGeom>
        </p:spPr>
      </p:pic>
      <p:sp>
        <p:nvSpPr>
          <p:cNvPr id="4" name="スライド番号プレースホルダー 3">
            <a:extLst>
              <a:ext uri="{FF2B5EF4-FFF2-40B4-BE49-F238E27FC236}">
                <a16:creationId xmlns:a16="http://schemas.microsoft.com/office/drawing/2014/main" id="{C55D5681-B7DE-9723-83BE-A7EC6854C7BA}"/>
              </a:ext>
            </a:extLst>
          </p:cNvPr>
          <p:cNvSpPr>
            <a:spLocks noGrp="1"/>
          </p:cNvSpPr>
          <p:nvPr>
            <p:ph type="sldNum" sz="quarter" idx="12"/>
          </p:nvPr>
        </p:nvSpPr>
        <p:spPr/>
        <p:txBody>
          <a:bodyPr/>
          <a:lstStyle/>
          <a:p>
            <a:fld id="{57AF16DE-A0D5-4438-950F-5B1E159C2C28}" type="slidenum">
              <a:rPr lang="en-US" smtClean="0"/>
              <a:t>5</a:t>
            </a:fld>
            <a:endParaRPr lang="en-US"/>
          </a:p>
        </p:txBody>
      </p:sp>
    </p:spTree>
    <p:extLst>
      <p:ext uri="{BB962C8B-B14F-4D97-AF65-F5344CB8AC3E}">
        <p14:creationId xmlns:p14="http://schemas.microsoft.com/office/powerpoint/2010/main" val="3095426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1-2.</a:t>
            </a:r>
            <a:r>
              <a:rPr kumimoji="1" lang="ja-JP" altLang="en-US"/>
              <a:t>代表</a:t>
            </a:r>
            <a:r>
              <a:rPr kumimoji="1" lang="en-US" altLang="ja-JP" dirty="0"/>
              <a:t>		</a:t>
            </a:r>
            <a:r>
              <a:rPr kumimoji="1" lang="ja-JP" altLang="en-US"/>
              <a:t>家系図</a:t>
            </a:r>
            <a:r>
              <a:rPr kumimoji="1" lang="en-US" altLang="ja-JP" dirty="0"/>
              <a:t>	</a:t>
            </a:r>
          </a:p>
        </p:txBody>
      </p:sp>
      <p:grpSp>
        <p:nvGrpSpPr>
          <p:cNvPr id="8" name="グループ化 7">
            <a:extLst>
              <a:ext uri="{FF2B5EF4-FFF2-40B4-BE49-F238E27FC236}">
                <a16:creationId xmlns:a16="http://schemas.microsoft.com/office/drawing/2014/main" id="{95737298-FE4E-B042-3B71-496750B1450C}"/>
              </a:ext>
            </a:extLst>
          </p:cNvPr>
          <p:cNvGrpSpPr/>
          <p:nvPr/>
        </p:nvGrpSpPr>
        <p:grpSpPr>
          <a:xfrm>
            <a:off x="4128336" y="1348760"/>
            <a:ext cx="1424100" cy="1224579"/>
            <a:chOff x="4898442" y="1089386"/>
            <a:chExt cx="886069" cy="761928"/>
          </a:xfrm>
        </p:grpSpPr>
        <p:sp>
          <p:nvSpPr>
            <p:cNvPr id="9" name="正方形/長方形 8">
              <a:extLst>
                <a:ext uri="{FF2B5EF4-FFF2-40B4-BE49-F238E27FC236}">
                  <a16:creationId xmlns:a16="http://schemas.microsoft.com/office/drawing/2014/main" id="{37819701-A0DC-A13D-FB7C-47C1D7B1BF5E}"/>
                </a:ext>
              </a:extLst>
            </p:cNvPr>
            <p:cNvSpPr/>
            <p:nvPr/>
          </p:nvSpPr>
          <p:spPr>
            <a:xfrm>
              <a:off x="4898442" y="1089387"/>
              <a:ext cx="277726" cy="76192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（本人）山本太郎</a:t>
              </a:r>
            </a:p>
          </p:txBody>
        </p:sp>
        <p:sp>
          <p:nvSpPr>
            <p:cNvPr id="10" name="正方形/長方形 9">
              <a:extLst>
                <a:ext uri="{FF2B5EF4-FFF2-40B4-BE49-F238E27FC236}">
                  <a16:creationId xmlns:a16="http://schemas.microsoft.com/office/drawing/2014/main" id="{787A0941-1DC2-FEBF-6AFE-C191F75F013C}"/>
                </a:ext>
              </a:extLst>
            </p:cNvPr>
            <p:cNvSpPr/>
            <p:nvPr/>
          </p:nvSpPr>
          <p:spPr>
            <a:xfrm>
              <a:off x="5506785" y="1089386"/>
              <a:ext cx="277726" cy="761927"/>
            </a:xfrm>
            <a:prstGeom prst="rect">
              <a:avLst/>
            </a:prstGeom>
            <a:solidFill>
              <a:srgbClr val="FF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cxnSp>
          <p:nvCxnSpPr>
            <p:cNvPr id="11" name="直線コネクタ 10">
              <a:extLst>
                <a:ext uri="{FF2B5EF4-FFF2-40B4-BE49-F238E27FC236}">
                  <a16:creationId xmlns:a16="http://schemas.microsoft.com/office/drawing/2014/main" id="{0ACF481B-FBF0-C6A0-43CF-768845853430}"/>
                </a:ext>
              </a:extLst>
            </p:cNvPr>
            <p:cNvCxnSpPr>
              <a:stCxn id="9" idx="3"/>
              <a:endCxn id="10" idx="1"/>
            </p:cNvCxnSpPr>
            <p:nvPr/>
          </p:nvCxnSpPr>
          <p:spPr>
            <a:xfrm flipV="1">
              <a:off x="5176168" y="1470350"/>
              <a:ext cx="33061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グループ化 11">
            <a:extLst>
              <a:ext uri="{FF2B5EF4-FFF2-40B4-BE49-F238E27FC236}">
                <a16:creationId xmlns:a16="http://schemas.microsoft.com/office/drawing/2014/main" id="{FA9C3BB7-E72F-2E63-B29F-B23EDACAC841}"/>
              </a:ext>
            </a:extLst>
          </p:cNvPr>
          <p:cNvGrpSpPr/>
          <p:nvPr/>
        </p:nvGrpSpPr>
        <p:grpSpPr>
          <a:xfrm>
            <a:off x="1861425" y="1967702"/>
            <a:ext cx="5951106" cy="1212277"/>
            <a:chOff x="546811" y="936637"/>
            <a:chExt cx="1049170" cy="754274"/>
          </a:xfrm>
        </p:grpSpPr>
        <p:sp>
          <p:nvSpPr>
            <p:cNvPr id="13" name="正方形/長方形 93">
              <a:extLst>
                <a:ext uri="{FF2B5EF4-FFF2-40B4-BE49-F238E27FC236}">
                  <a16:creationId xmlns:a16="http://schemas.microsoft.com/office/drawing/2014/main" id="{955C38BF-1623-B0A6-E3ED-B421A4FF65C9}"/>
                </a:ext>
              </a:extLst>
            </p:cNvPr>
            <p:cNvSpPr/>
            <p:nvPr/>
          </p:nvSpPr>
          <p:spPr>
            <a:xfrm>
              <a:off x="546811" y="1504251"/>
              <a:ext cx="1049170" cy="186660"/>
            </a:xfrm>
            <a:custGeom>
              <a:avLst/>
              <a:gdLst>
                <a:gd name="connsiteX0" fmla="*/ 0 w 1406106"/>
                <a:gd name="connsiteY0" fmla="*/ 0 h 370928"/>
                <a:gd name="connsiteX1" fmla="*/ 1406106 w 1406106"/>
                <a:gd name="connsiteY1" fmla="*/ 0 h 370928"/>
                <a:gd name="connsiteX2" fmla="*/ 1406106 w 1406106"/>
                <a:gd name="connsiteY2" fmla="*/ 370928 h 370928"/>
                <a:gd name="connsiteX3" fmla="*/ 0 w 1406106"/>
                <a:gd name="connsiteY3" fmla="*/ 370928 h 370928"/>
                <a:gd name="connsiteX4" fmla="*/ 0 w 1406106"/>
                <a:gd name="connsiteY4" fmla="*/ 0 h 370928"/>
                <a:gd name="connsiteX0" fmla="*/ 0 w 1406106"/>
                <a:gd name="connsiteY0" fmla="*/ 0 h 379562"/>
                <a:gd name="connsiteX1" fmla="*/ 1406106 w 1406106"/>
                <a:gd name="connsiteY1" fmla="*/ 0 h 379562"/>
                <a:gd name="connsiteX2" fmla="*/ 1406106 w 1406106"/>
                <a:gd name="connsiteY2" fmla="*/ 370928 h 379562"/>
                <a:gd name="connsiteX3" fmla="*/ 733246 w 1406106"/>
                <a:gd name="connsiteY3" fmla="*/ 379562 h 379562"/>
                <a:gd name="connsiteX4" fmla="*/ 0 w 1406106"/>
                <a:gd name="connsiteY4" fmla="*/ 370928 h 379562"/>
                <a:gd name="connsiteX5" fmla="*/ 0 w 1406106"/>
                <a:gd name="connsiteY5" fmla="*/ 0 h 379562"/>
                <a:gd name="connsiteX0" fmla="*/ 733246 w 1406106"/>
                <a:gd name="connsiteY0" fmla="*/ 379562 h 471002"/>
                <a:gd name="connsiteX1" fmla="*/ 0 w 1406106"/>
                <a:gd name="connsiteY1" fmla="*/ 370928 h 471002"/>
                <a:gd name="connsiteX2" fmla="*/ 0 w 1406106"/>
                <a:gd name="connsiteY2" fmla="*/ 0 h 471002"/>
                <a:gd name="connsiteX3" fmla="*/ 1406106 w 1406106"/>
                <a:gd name="connsiteY3" fmla="*/ 0 h 471002"/>
                <a:gd name="connsiteX4" fmla="*/ 1406106 w 1406106"/>
                <a:gd name="connsiteY4" fmla="*/ 370928 h 471002"/>
                <a:gd name="connsiteX5" fmla="*/ 824686 w 1406106"/>
                <a:gd name="connsiteY5" fmla="*/ 471002 h 471002"/>
                <a:gd name="connsiteX0" fmla="*/ 733246 w 1406106"/>
                <a:gd name="connsiteY0" fmla="*/ 379562 h 379562"/>
                <a:gd name="connsiteX1" fmla="*/ 0 w 1406106"/>
                <a:gd name="connsiteY1" fmla="*/ 370928 h 379562"/>
                <a:gd name="connsiteX2" fmla="*/ 0 w 1406106"/>
                <a:gd name="connsiteY2" fmla="*/ 0 h 379562"/>
                <a:gd name="connsiteX3" fmla="*/ 1406106 w 1406106"/>
                <a:gd name="connsiteY3" fmla="*/ 0 h 379562"/>
                <a:gd name="connsiteX4" fmla="*/ 1406106 w 1406106"/>
                <a:gd name="connsiteY4" fmla="*/ 370928 h 379562"/>
                <a:gd name="connsiteX0" fmla="*/ 0 w 1406106"/>
                <a:gd name="connsiteY0" fmla="*/ 370928 h 370928"/>
                <a:gd name="connsiteX1" fmla="*/ 0 w 1406106"/>
                <a:gd name="connsiteY1" fmla="*/ 0 h 370928"/>
                <a:gd name="connsiteX2" fmla="*/ 1406106 w 1406106"/>
                <a:gd name="connsiteY2" fmla="*/ 0 h 370928"/>
                <a:gd name="connsiteX3" fmla="*/ 1406106 w 1406106"/>
                <a:gd name="connsiteY3" fmla="*/ 370928 h 370928"/>
              </a:gdLst>
              <a:ahLst/>
              <a:cxnLst>
                <a:cxn ang="0">
                  <a:pos x="connsiteX0" y="connsiteY0"/>
                </a:cxn>
                <a:cxn ang="0">
                  <a:pos x="connsiteX1" y="connsiteY1"/>
                </a:cxn>
                <a:cxn ang="0">
                  <a:pos x="connsiteX2" y="connsiteY2"/>
                </a:cxn>
                <a:cxn ang="0">
                  <a:pos x="connsiteX3" y="connsiteY3"/>
                </a:cxn>
              </a:cxnLst>
              <a:rect l="l" t="t" r="r" b="b"/>
              <a:pathLst>
                <a:path w="1406106" h="370928">
                  <a:moveTo>
                    <a:pt x="0" y="370928"/>
                  </a:moveTo>
                  <a:lnTo>
                    <a:pt x="0" y="0"/>
                  </a:lnTo>
                  <a:lnTo>
                    <a:pt x="1406106" y="0"/>
                  </a:lnTo>
                  <a:lnTo>
                    <a:pt x="1406106" y="370928"/>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050">
                <a:latin typeface="+mn-ea"/>
              </a:endParaRPr>
            </a:p>
          </p:txBody>
        </p:sp>
        <p:cxnSp>
          <p:nvCxnSpPr>
            <p:cNvPr id="14" name="直線コネクタ 13">
              <a:extLst>
                <a:ext uri="{FF2B5EF4-FFF2-40B4-BE49-F238E27FC236}">
                  <a16:creationId xmlns:a16="http://schemas.microsoft.com/office/drawing/2014/main" id="{CA26996B-9DA7-9690-80EE-863EB37B3D6C}"/>
                </a:ext>
              </a:extLst>
            </p:cNvPr>
            <p:cNvCxnSpPr>
              <a:cxnSpLocks/>
            </p:cNvCxnSpPr>
            <p:nvPr/>
          </p:nvCxnSpPr>
          <p:spPr>
            <a:xfrm>
              <a:off x="1070519" y="936637"/>
              <a:ext cx="1755" cy="7542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グループ化 14">
            <a:extLst>
              <a:ext uri="{FF2B5EF4-FFF2-40B4-BE49-F238E27FC236}">
                <a16:creationId xmlns:a16="http://schemas.microsoft.com/office/drawing/2014/main" id="{0642693C-0D81-93E9-0EBD-234AB4556C64}"/>
              </a:ext>
            </a:extLst>
          </p:cNvPr>
          <p:cNvGrpSpPr/>
          <p:nvPr/>
        </p:nvGrpSpPr>
        <p:grpSpPr>
          <a:xfrm>
            <a:off x="4608343" y="3182091"/>
            <a:ext cx="1424100" cy="1224579"/>
            <a:chOff x="4898442" y="1089386"/>
            <a:chExt cx="886069" cy="761928"/>
          </a:xfrm>
        </p:grpSpPr>
        <p:sp>
          <p:nvSpPr>
            <p:cNvPr id="16" name="正方形/長方形 15">
              <a:extLst>
                <a:ext uri="{FF2B5EF4-FFF2-40B4-BE49-F238E27FC236}">
                  <a16:creationId xmlns:a16="http://schemas.microsoft.com/office/drawing/2014/main" id="{DBE02428-DD19-DC5F-627F-9780DCDCF5DB}"/>
                </a:ext>
              </a:extLst>
            </p:cNvPr>
            <p:cNvSpPr/>
            <p:nvPr/>
          </p:nvSpPr>
          <p:spPr>
            <a:xfrm>
              <a:off x="4898442" y="1089387"/>
              <a:ext cx="277726" cy="76192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17" name="正方形/長方形 16">
              <a:extLst>
                <a:ext uri="{FF2B5EF4-FFF2-40B4-BE49-F238E27FC236}">
                  <a16:creationId xmlns:a16="http://schemas.microsoft.com/office/drawing/2014/main" id="{B810E5C9-D942-7B22-C08E-37EEA200A1F6}"/>
                </a:ext>
              </a:extLst>
            </p:cNvPr>
            <p:cNvSpPr/>
            <p:nvPr/>
          </p:nvSpPr>
          <p:spPr>
            <a:xfrm>
              <a:off x="5506785" y="1089386"/>
              <a:ext cx="277726" cy="761927"/>
            </a:xfrm>
            <a:prstGeom prst="rect">
              <a:avLst/>
            </a:prstGeom>
            <a:solidFill>
              <a:srgbClr val="FF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cxnSp>
          <p:nvCxnSpPr>
            <p:cNvPr id="18" name="直線コネクタ 17">
              <a:extLst>
                <a:ext uri="{FF2B5EF4-FFF2-40B4-BE49-F238E27FC236}">
                  <a16:creationId xmlns:a16="http://schemas.microsoft.com/office/drawing/2014/main" id="{85BD8DD5-75F4-9345-9708-7F11773D5EB6}"/>
                </a:ext>
              </a:extLst>
            </p:cNvPr>
            <p:cNvCxnSpPr>
              <a:stCxn id="16" idx="3"/>
              <a:endCxn id="17" idx="1"/>
            </p:cNvCxnSpPr>
            <p:nvPr/>
          </p:nvCxnSpPr>
          <p:spPr>
            <a:xfrm flipV="1">
              <a:off x="5176168" y="1470350"/>
              <a:ext cx="33061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グループ化 18">
            <a:extLst>
              <a:ext uri="{FF2B5EF4-FFF2-40B4-BE49-F238E27FC236}">
                <a16:creationId xmlns:a16="http://schemas.microsoft.com/office/drawing/2014/main" id="{845D7311-A848-813F-2F21-483FE17C0250}"/>
              </a:ext>
            </a:extLst>
          </p:cNvPr>
          <p:cNvGrpSpPr/>
          <p:nvPr/>
        </p:nvGrpSpPr>
        <p:grpSpPr>
          <a:xfrm>
            <a:off x="1650502" y="3182091"/>
            <a:ext cx="1424100" cy="1224579"/>
            <a:chOff x="4898442" y="1089386"/>
            <a:chExt cx="886069" cy="761928"/>
          </a:xfrm>
        </p:grpSpPr>
        <p:sp>
          <p:nvSpPr>
            <p:cNvPr id="20" name="正方形/長方形 19">
              <a:extLst>
                <a:ext uri="{FF2B5EF4-FFF2-40B4-BE49-F238E27FC236}">
                  <a16:creationId xmlns:a16="http://schemas.microsoft.com/office/drawing/2014/main" id="{CD774BD1-53C6-919C-7546-89C25B94FDCD}"/>
                </a:ext>
              </a:extLst>
            </p:cNvPr>
            <p:cNvSpPr/>
            <p:nvPr/>
          </p:nvSpPr>
          <p:spPr>
            <a:xfrm>
              <a:off x="4898442" y="1089387"/>
              <a:ext cx="277726" cy="76192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21" name="正方形/長方形 20">
              <a:extLst>
                <a:ext uri="{FF2B5EF4-FFF2-40B4-BE49-F238E27FC236}">
                  <a16:creationId xmlns:a16="http://schemas.microsoft.com/office/drawing/2014/main" id="{4660660F-BC58-EB6C-D429-E74250BC0EF7}"/>
                </a:ext>
              </a:extLst>
            </p:cNvPr>
            <p:cNvSpPr/>
            <p:nvPr/>
          </p:nvSpPr>
          <p:spPr>
            <a:xfrm>
              <a:off x="5506785" y="1089386"/>
              <a:ext cx="277726" cy="761927"/>
            </a:xfrm>
            <a:prstGeom prst="rect">
              <a:avLst/>
            </a:prstGeom>
            <a:solidFill>
              <a:srgbClr val="FF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cxnSp>
          <p:nvCxnSpPr>
            <p:cNvPr id="22" name="直線コネクタ 21">
              <a:extLst>
                <a:ext uri="{FF2B5EF4-FFF2-40B4-BE49-F238E27FC236}">
                  <a16:creationId xmlns:a16="http://schemas.microsoft.com/office/drawing/2014/main" id="{0CC0E301-AA50-A48D-32E4-712D707A0AD1}"/>
                </a:ext>
              </a:extLst>
            </p:cNvPr>
            <p:cNvCxnSpPr>
              <a:stCxn id="20" idx="3"/>
              <a:endCxn id="21" idx="1"/>
            </p:cNvCxnSpPr>
            <p:nvPr/>
          </p:nvCxnSpPr>
          <p:spPr>
            <a:xfrm flipV="1">
              <a:off x="5176168" y="1470350"/>
              <a:ext cx="33061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直線コネクタ 22">
            <a:extLst>
              <a:ext uri="{FF2B5EF4-FFF2-40B4-BE49-F238E27FC236}">
                <a16:creationId xmlns:a16="http://schemas.microsoft.com/office/drawing/2014/main" id="{CCC6DA96-1B38-F13F-269B-5055DE1DE712}"/>
              </a:ext>
            </a:extLst>
          </p:cNvPr>
          <p:cNvCxnSpPr>
            <a:cxnSpLocks/>
          </p:cNvCxnSpPr>
          <p:nvPr/>
        </p:nvCxnSpPr>
        <p:spPr>
          <a:xfrm>
            <a:off x="2369362" y="3798320"/>
            <a:ext cx="1665" cy="12122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グループ化 23">
            <a:extLst>
              <a:ext uri="{FF2B5EF4-FFF2-40B4-BE49-F238E27FC236}">
                <a16:creationId xmlns:a16="http://schemas.microsoft.com/office/drawing/2014/main" id="{6EE1A132-DC4A-55C8-5067-8ECA0AAD0CA0}"/>
              </a:ext>
            </a:extLst>
          </p:cNvPr>
          <p:cNvGrpSpPr/>
          <p:nvPr/>
        </p:nvGrpSpPr>
        <p:grpSpPr>
          <a:xfrm>
            <a:off x="4815327" y="3798320"/>
            <a:ext cx="994942" cy="1212277"/>
            <a:chOff x="546811" y="936637"/>
            <a:chExt cx="1049170" cy="754274"/>
          </a:xfrm>
        </p:grpSpPr>
        <p:sp>
          <p:nvSpPr>
            <p:cNvPr id="25" name="正方形/長方形 93">
              <a:extLst>
                <a:ext uri="{FF2B5EF4-FFF2-40B4-BE49-F238E27FC236}">
                  <a16:creationId xmlns:a16="http://schemas.microsoft.com/office/drawing/2014/main" id="{D96701E0-CE51-B1C4-56EA-BE834732FA4D}"/>
                </a:ext>
              </a:extLst>
            </p:cNvPr>
            <p:cNvSpPr/>
            <p:nvPr/>
          </p:nvSpPr>
          <p:spPr>
            <a:xfrm>
              <a:off x="546811" y="1504251"/>
              <a:ext cx="1049170" cy="186660"/>
            </a:xfrm>
            <a:custGeom>
              <a:avLst/>
              <a:gdLst>
                <a:gd name="connsiteX0" fmla="*/ 0 w 1406106"/>
                <a:gd name="connsiteY0" fmla="*/ 0 h 370928"/>
                <a:gd name="connsiteX1" fmla="*/ 1406106 w 1406106"/>
                <a:gd name="connsiteY1" fmla="*/ 0 h 370928"/>
                <a:gd name="connsiteX2" fmla="*/ 1406106 w 1406106"/>
                <a:gd name="connsiteY2" fmla="*/ 370928 h 370928"/>
                <a:gd name="connsiteX3" fmla="*/ 0 w 1406106"/>
                <a:gd name="connsiteY3" fmla="*/ 370928 h 370928"/>
                <a:gd name="connsiteX4" fmla="*/ 0 w 1406106"/>
                <a:gd name="connsiteY4" fmla="*/ 0 h 370928"/>
                <a:gd name="connsiteX0" fmla="*/ 0 w 1406106"/>
                <a:gd name="connsiteY0" fmla="*/ 0 h 379562"/>
                <a:gd name="connsiteX1" fmla="*/ 1406106 w 1406106"/>
                <a:gd name="connsiteY1" fmla="*/ 0 h 379562"/>
                <a:gd name="connsiteX2" fmla="*/ 1406106 w 1406106"/>
                <a:gd name="connsiteY2" fmla="*/ 370928 h 379562"/>
                <a:gd name="connsiteX3" fmla="*/ 733246 w 1406106"/>
                <a:gd name="connsiteY3" fmla="*/ 379562 h 379562"/>
                <a:gd name="connsiteX4" fmla="*/ 0 w 1406106"/>
                <a:gd name="connsiteY4" fmla="*/ 370928 h 379562"/>
                <a:gd name="connsiteX5" fmla="*/ 0 w 1406106"/>
                <a:gd name="connsiteY5" fmla="*/ 0 h 379562"/>
                <a:gd name="connsiteX0" fmla="*/ 733246 w 1406106"/>
                <a:gd name="connsiteY0" fmla="*/ 379562 h 471002"/>
                <a:gd name="connsiteX1" fmla="*/ 0 w 1406106"/>
                <a:gd name="connsiteY1" fmla="*/ 370928 h 471002"/>
                <a:gd name="connsiteX2" fmla="*/ 0 w 1406106"/>
                <a:gd name="connsiteY2" fmla="*/ 0 h 471002"/>
                <a:gd name="connsiteX3" fmla="*/ 1406106 w 1406106"/>
                <a:gd name="connsiteY3" fmla="*/ 0 h 471002"/>
                <a:gd name="connsiteX4" fmla="*/ 1406106 w 1406106"/>
                <a:gd name="connsiteY4" fmla="*/ 370928 h 471002"/>
                <a:gd name="connsiteX5" fmla="*/ 824686 w 1406106"/>
                <a:gd name="connsiteY5" fmla="*/ 471002 h 471002"/>
                <a:gd name="connsiteX0" fmla="*/ 733246 w 1406106"/>
                <a:gd name="connsiteY0" fmla="*/ 379562 h 379562"/>
                <a:gd name="connsiteX1" fmla="*/ 0 w 1406106"/>
                <a:gd name="connsiteY1" fmla="*/ 370928 h 379562"/>
                <a:gd name="connsiteX2" fmla="*/ 0 w 1406106"/>
                <a:gd name="connsiteY2" fmla="*/ 0 h 379562"/>
                <a:gd name="connsiteX3" fmla="*/ 1406106 w 1406106"/>
                <a:gd name="connsiteY3" fmla="*/ 0 h 379562"/>
                <a:gd name="connsiteX4" fmla="*/ 1406106 w 1406106"/>
                <a:gd name="connsiteY4" fmla="*/ 370928 h 379562"/>
                <a:gd name="connsiteX0" fmla="*/ 0 w 1406106"/>
                <a:gd name="connsiteY0" fmla="*/ 370928 h 370928"/>
                <a:gd name="connsiteX1" fmla="*/ 0 w 1406106"/>
                <a:gd name="connsiteY1" fmla="*/ 0 h 370928"/>
                <a:gd name="connsiteX2" fmla="*/ 1406106 w 1406106"/>
                <a:gd name="connsiteY2" fmla="*/ 0 h 370928"/>
                <a:gd name="connsiteX3" fmla="*/ 1406106 w 1406106"/>
                <a:gd name="connsiteY3" fmla="*/ 370928 h 370928"/>
              </a:gdLst>
              <a:ahLst/>
              <a:cxnLst>
                <a:cxn ang="0">
                  <a:pos x="connsiteX0" y="connsiteY0"/>
                </a:cxn>
                <a:cxn ang="0">
                  <a:pos x="connsiteX1" y="connsiteY1"/>
                </a:cxn>
                <a:cxn ang="0">
                  <a:pos x="connsiteX2" y="connsiteY2"/>
                </a:cxn>
                <a:cxn ang="0">
                  <a:pos x="connsiteX3" y="connsiteY3"/>
                </a:cxn>
              </a:cxnLst>
              <a:rect l="l" t="t" r="r" b="b"/>
              <a:pathLst>
                <a:path w="1406106" h="370928">
                  <a:moveTo>
                    <a:pt x="0" y="370928"/>
                  </a:moveTo>
                  <a:lnTo>
                    <a:pt x="0" y="0"/>
                  </a:lnTo>
                  <a:lnTo>
                    <a:pt x="1406106" y="0"/>
                  </a:lnTo>
                  <a:lnTo>
                    <a:pt x="1406106" y="370928"/>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050">
                <a:latin typeface="+mn-ea"/>
              </a:endParaRPr>
            </a:p>
          </p:txBody>
        </p:sp>
        <p:cxnSp>
          <p:nvCxnSpPr>
            <p:cNvPr id="26" name="直線コネクタ 25">
              <a:extLst>
                <a:ext uri="{FF2B5EF4-FFF2-40B4-BE49-F238E27FC236}">
                  <a16:creationId xmlns:a16="http://schemas.microsoft.com/office/drawing/2014/main" id="{32464593-9D9A-D54B-2B3D-86137F314A98}"/>
                </a:ext>
              </a:extLst>
            </p:cNvPr>
            <p:cNvCxnSpPr>
              <a:cxnSpLocks/>
            </p:cNvCxnSpPr>
            <p:nvPr/>
          </p:nvCxnSpPr>
          <p:spPr>
            <a:xfrm>
              <a:off x="1070519" y="936637"/>
              <a:ext cx="0" cy="5676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正方形/長方形 26">
            <a:extLst>
              <a:ext uri="{FF2B5EF4-FFF2-40B4-BE49-F238E27FC236}">
                <a16:creationId xmlns:a16="http://schemas.microsoft.com/office/drawing/2014/main" id="{1FCB0692-A3D3-6F72-FB1C-C1AFCB301AF3}"/>
              </a:ext>
            </a:extLst>
          </p:cNvPr>
          <p:cNvSpPr/>
          <p:nvPr/>
        </p:nvSpPr>
        <p:spPr>
          <a:xfrm>
            <a:off x="4621075" y="4998394"/>
            <a:ext cx="446364" cy="1224577"/>
          </a:xfrm>
          <a:prstGeom prst="rect">
            <a:avLst/>
          </a:prstGeom>
          <a:solidFill>
            <a:srgbClr val="FF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28" name="正方形/長方形 27">
            <a:extLst>
              <a:ext uri="{FF2B5EF4-FFF2-40B4-BE49-F238E27FC236}">
                <a16:creationId xmlns:a16="http://schemas.microsoft.com/office/drawing/2014/main" id="{B0B8600C-C7C4-6154-18DA-15FF4313A1A5}"/>
              </a:ext>
            </a:extLst>
          </p:cNvPr>
          <p:cNvSpPr/>
          <p:nvPr/>
        </p:nvSpPr>
        <p:spPr>
          <a:xfrm>
            <a:off x="2130282" y="4981861"/>
            <a:ext cx="446364" cy="122457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29" name="正方形/長方形 28">
            <a:extLst>
              <a:ext uri="{FF2B5EF4-FFF2-40B4-BE49-F238E27FC236}">
                <a16:creationId xmlns:a16="http://schemas.microsoft.com/office/drawing/2014/main" id="{7E2D3E8B-2031-1B1C-E35C-3595EB169206}"/>
              </a:ext>
            </a:extLst>
          </p:cNvPr>
          <p:cNvSpPr/>
          <p:nvPr/>
        </p:nvSpPr>
        <p:spPr>
          <a:xfrm>
            <a:off x="5561771" y="4981860"/>
            <a:ext cx="446364" cy="122457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grpSp>
        <p:nvGrpSpPr>
          <p:cNvPr id="30" name="グループ化 29">
            <a:extLst>
              <a:ext uri="{FF2B5EF4-FFF2-40B4-BE49-F238E27FC236}">
                <a16:creationId xmlns:a16="http://schemas.microsoft.com/office/drawing/2014/main" id="{D4B7C9FA-D5C9-B3B4-375B-50C3E2905EC9}"/>
              </a:ext>
            </a:extLst>
          </p:cNvPr>
          <p:cNvGrpSpPr/>
          <p:nvPr/>
        </p:nvGrpSpPr>
        <p:grpSpPr>
          <a:xfrm>
            <a:off x="6827007" y="3798320"/>
            <a:ext cx="994942" cy="1212277"/>
            <a:chOff x="546811" y="936637"/>
            <a:chExt cx="1049170" cy="754274"/>
          </a:xfrm>
        </p:grpSpPr>
        <p:sp>
          <p:nvSpPr>
            <p:cNvPr id="31" name="正方形/長方形 93">
              <a:extLst>
                <a:ext uri="{FF2B5EF4-FFF2-40B4-BE49-F238E27FC236}">
                  <a16:creationId xmlns:a16="http://schemas.microsoft.com/office/drawing/2014/main" id="{3DBF9BB1-05F6-462A-5C1A-8E0165525D4D}"/>
                </a:ext>
              </a:extLst>
            </p:cNvPr>
            <p:cNvSpPr/>
            <p:nvPr/>
          </p:nvSpPr>
          <p:spPr>
            <a:xfrm>
              <a:off x="546811" y="1504251"/>
              <a:ext cx="1049170" cy="186660"/>
            </a:xfrm>
            <a:custGeom>
              <a:avLst/>
              <a:gdLst>
                <a:gd name="connsiteX0" fmla="*/ 0 w 1406106"/>
                <a:gd name="connsiteY0" fmla="*/ 0 h 370928"/>
                <a:gd name="connsiteX1" fmla="*/ 1406106 w 1406106"/>
                <a:gd name="connsiteY1" fmla="*/ 0 h 370928"/>
                <a:gd name="connsiteX2" fmla="*/ 1406106 w 1406106"/>
                <a:gd name="connsiteY2" fmla="*/ 370928 h 370928"/>
                <a:gd name="connsiteX3" fmla="*/ 0 w 1406106"/>
                <a:gd name="connsiteY3" fmla="*/ 370928 h 370928"/>
                <a:gd name="connsiteX4" fmla="*/ 0 w 1406106"/>
                <a:gd name="connsiteY4" fmla="*/ 0 h 370928"/>
                <a:gd name="connsiteX0" fmla="*/ 0 w 1406106"/>
                <a:gd name="connsiteY0" fmla="*/ 0 h 379562"/>
                <a:gd name="connsiteX1" fmla="*/ 1406106 w 1406106"/>
                <a:gd name="connsiteY1" fmla="*/ 0 h 379562"/>
                <a:gd name="connsiteX2" fmla="*/ 1406106 w 1406106"/>
                <a:gd name="connsiteY2" fmla="*/ 370928 h 379562"/>
                <a:gd name="connsiteX3" fmla="*/ 733246 w 1406106"/>
                <a:gd name="connsiteY3" fmla="*/ 379562 h 379562"/>
                <a:gd name="connsiteX4" fmla="*/ 0 w 1406106"/>
                <a:gd name="connsiteY4" fmla="*/ 370928 h 379562"/>
                <a:gd name="connsiteX5" fmla="*/ 0 w 1406106"/>
                <a:gd name="connsiteY5" fmla="*/ 0 h 379562"/>
                <a:gd name="connsiteX0" fmla="*/ 733246 w 1406106"/>
                <a:gd name="connsiteY0" fmla="*/ 379562 h 471002"/>
                <a:gd name="connsiteX1" fmla="*/ 0 w 1406106"/>
                <a:gd name="connsiteY1" fmla="*/ 370928 h 471002"/>
                <a:gd name="connsiteX2" fmla="*/ 0 w 1406106"/>
                <a:gd name="connsiteY2" fmla="*/ 0 h 471002"/>
                <a:gd name="connsiteX3" fmla="*/ 1406106 w 1406106"/>
                <a:gd name="connsiteY3" fmla="*/ 0 h 471002"/>
                <a:gd name="connsiteX4" fmla="*/ 1406106 w 1406106"/>
                <a:gd name="connsiteY4" fmla="*/ 370928 h 471002"/>
                <a:gd name="connsiteX5" fmla="*/ 824686 w 1406106"/>
                <a:gd name="connsiteY5" fmla="*/ 471002 h 471002"/>
                <a:gd name="connsiteX0" fmla="*/ 733246 w 1406106"/>
                <a:gd name="connsiteY0" fmla="*/ 379562 h 379562"/>
                <a:gd name="connsiteX1" fmla="*/ 0 w 1406106"/>
                <a:gd name="connsiteY1" fmla="*/ 370928 h 379562"/>
                <a:gd name="connsiteX2" fmla="*/ 0 w 1406106"/>
                <a:gd name="connsiteY2" fmla="*/ 0 h 379562"/>
                <a:gd name="connsiteX3" fmla="*/ 1406106 w 1406106"/>
                <a:gd name="connsiteY3" fmla="*/ 0 h 379562"/>
                <a:gd name="connsiteX4" fmla="*/ 1406106 w 1406106"/>
                <a:gd name="connsiteY4" fmla="*/ 370928 h 379562"/>
                <a:gd name="connsiteX0" fmla="*/ 0 w 1406106"/>
                <a:gd name="connsiteY0" fmla="*/ 370928 h 370928"/>
                <a:gd name="connsiteX1" fmla="*/ 0 w 1406106"/>
                <a:gd name="connsiteY1" fmla="*/ 0 h 370928"/>
                <a:gd name="connsiteX2" fmla="*/ 1406106 w 1406106"/>
                <a:gd name="connsiteY2" fmla="*/ 0 h 370928"/>
                <a:gd name="connsiteX3" fmla="*/ 1406106 w 1406106"/>
                <a:gd name="connsiteY3" fmla="*/ 370928 h 370928"/>
              </a:gdLst>
              <a:ahLst/>
              <a:cxnLst>
                <a:cxn ang="0">
                  <a:pos x="connsiteX0" y="connsiteY0"/>
                </a:cxn>
                <a:cxn ang="0">
                  <a:pos x="connsiteX1" y="connsiteY1"/>
                </a:cxn>
                <a:cxn ang="0">
                  <a:pos x="connsiteX2" y="connsiteY2"/>
                </a:cxn>
                <a:cxn ang="0">
                  <a:pos x="connsiteX3" y="connsiteY3"/>
                </a:cxn>
              </a:cxnLst>
              <a:rect l="l" t="t" r="r" b="b"/>
              <a:pathLst>
                <a:path w="1406106" h="370928">
                  <a:moveTo>
                    <a:pt x="0" y="370928"/>
                  </a:moveTo>
                  <a:lnTo>
                    <a:pt x="0" y="0"/>
                  </a:lnTo>
                  <a:lnTo>
                    <a:pt x="1406106" y="0"/>
                  </a:lnTo>
                  <a:lnTo>
                    <a:pt x="1406106" y="370928"/>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wrap="none" rtlCol="0" anchor="ctr"/>
            <a:lstStyle/>
            <a:p>
              <a:pPr algn="ctr"/>
              <a:endParaRPr kumimoji="1" lang="ja-JP" altLang="en-US" sz="1050">
                <a:latin typeface="+mn-ea"/>
              </a:endParaRPr>
            </a:p>
          </p:txBody>
        </p:sp>
        <p:cxnSp>
          <p:nvCxnSpPr>
            <p:cNvPr id="32" name="直線コネクタ 31">
              <a:extLst>
                <a:ext uri="{FF2B5EF4-FFF2-40B4-BE49-F238E27FC236}">
                  <a16:creationId xmlns:a16="http://schemas.microsoft.com/office/drawing/2014/main" id="{05E0FC93-CFDF-C827-8B74-814CCC2040D6}"/>
                </a:ext>
              </a:extLst>
            </p:cNvPr>
            <p:cNvCxnSpPr>
              <a:cxnSpLocks/>
            </p:cNvCxnSpPr>
            <p:nvPr/>
          </p:nvCxnSpPr>
          <p:spPr>
            <a:xfrm>
              <a:off x="1070519" y="936637"/>
              <a:ext cx="0" cy="5676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正方形/長方形 32">
            <a:extLst>
              <a:ext uri="{FF2B5EF4-FFF2-40B4-BE49-F238E27FC236}">
                <a16:creationId xmlns:a16="http://schemas.microsoft.com/office/drawing/2014/main" id="{992C9CB6-E35A-93EE-3EB8-1877345FFAE9}"/>
              </a:ext>
            </a:extLst>
          </p:cNvPr>
          <p:cNvSpPr/>
          <p:nvPr/>
        </p:nvSpPr>
        <p:spPr>
          <a:xfrm>
            <a:off x="6632755" y="4998394"/>
            <a:ext cx="446364" cy="122457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34" name="正方形/長方形 33">
            <a:extLst>
              <a:ext uri="{FF2B5EF4-FFF2-40B4-BE49-F238E27FC236}">
                <a16:creationId xmlns:a16="http://schemas.microsoft.com/office/drawing/2014/main" id="{320FFA82-351F-83EE-265B-1B2F61436CDC}"/>
              </a:ext>
            </a:extLst>
          </p:cNvPr>
          <p:cNvSpPr/>
          <p:nvPr/>
        </p:nvSpPr>
        <p:spPr>
          <a:xfrm>
            <a:off x="7573451" y="4981860"/>
            <a:ext cx="446364" cy="122457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grpSp>
        <p:nvGrpSpPr>
          <p:cNvPr id="35" name="グループ化 34">
            <a:extLst>
              <a:ext uri="{FF2B5EF4-FFF2-40B4-BE49-F238E27FC236}">
                <a16:creationId xmlns:a16="http://schemas.microsoft.com/office/drawing/2014/main" id="{C1149FAC-EA6D-F779-3760-C6E11675019A}"/>
              </a:ext>
            </a:extLst>
          </p:cNvPr>
          <p:cNvGrpSpPr/>
          <p:nvPr/>
        </p:nvGrpSpPr>
        <p:grpSpPr>
          <a:xfrm>
            <a:off x="6620023" y="3182091"/>
            <a:ext cx="1424100" cy="1224579"/>
            <a:chOff x="4898442" y="1089386"/>
            <a:chExt cx="886069" cy="761928"/>
          </a:xfrm>
        </p:grpSpPr>
        <p:sp>
          <p:nvSpPr>
            <p:cNvPr id="36" name="正方形/長方形 35">
              <a:extLst>
                <a:ext uri="{FF2B5EF4-FFF2-40B4-BE49-F238E27FC236}">
                  <a16:creationId xmlns:a16="http://schemas.microsoft.com/office/drawing/2014/main" id="{88EFBF9A-4BBA-BCA6-5F12-18C5B7BA2D8F}"/>
                </a:ext>
              </a:extLst>
            </p:cNvPr>
            <p:cNvSpPr/>
            <p:nvPr/>
          </p:nvSpPr>
          <p:spPr>
            <a:xfrm>
              <a:off x="4898442" y="1089387"/>
              <a:ext cx="277726" cy="761927"/>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sp>
          <p:nvSpPr>
            <p:cNvPr id="37" name="正方形/長方形 36">
              <a:extLst>
                <a:ext uri="{FF2B5EF4-FFF2-40B4-BE49-F238E27FC236}">
                  <a16:creationId xmlns:a16="http://schemas.microsoft.com/office/drawing/2014/main" id="{ACAC4E82-48D9-265A-3C4F-54DE0E81D44C}"/>
                </a:ext>
              </a:extLst>
            </p:cNvPr>
            <p:cNvSpPr/>
            <p:nvPr/>
          </p:nvSpPr>
          <p:spPr>
            <a:xfrm>
              <a:off x="5506785" y="1089386"/>
              <a:ext cx="277726" cy="761927"/>
            </a:xfrm>
            <a:prstGeom prst="rect">
              <a:avLst/>
            </a:prstGeom>
            <a:solidFill>
              <a:srgbClr val="FFCC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a:t>
              </a:r>
              <a:r>
                <a:rPr kumimoji="1" lang="ja-JP" altLang="en-US" sz="1050">
                  <a:solidFill>
                    <a:schemeClr val="tx1"/>
                  </a:solidFill>
                  <a:latin typeface="+mn-ea"/>
                </a:rPr>
                <a:t>●</a:t>
              </a:r>
              <a:r>
                <a:rPr kumimoji="1" lang="en-US" altLang="ja-JP" sz="1050" dirty="0">
                  <a:solidFill>
                    <a:schemeClr val="tx1"/>
                  </a:solidFill>
                  <a:latin typeface="+mn-ea"/>
                </a:rPr>
                <a:t> ●</a:t>
              </a:r>
              <a:r>
                <a:rPr kumimoji="1" lang="ja-JP" altLang="en-US" sz="1050">
                  <a:solidFill>
                    <a:schemeClr val="tx1"/>
                  </a:solidFill>
                  <a:latin typeface="+mn-ea"/>
                </a:rPr>
                <a:t>● </a:t>
              </a:r>
            </a:p>
          </p:txBody>
        </p:sp>
        <p:cxnSp>
          <p:nvCxnSpPr>
            <p:cNvPr id="38" name="直線コネクタ 37">
              <a:extLst>
                <a:ext uri="{FF2B5EF4-FFF2-40B4-BE49-F238E27FC236}">
                  <a16:creationId xmlns:a16="http://schemas.microsoft.com/office/drawing/2014/main" id="{AA6D6158-9FAF-9FBB-6DE7-7ED31A80AD3C}"/>
                </a:ext>
              </a:extLst>
            </p:cNvPr>
            <p:cNvCxnSpPr>
              <a:stCxn id="36" idx="3"/>
              <a:endCxn id="37" idx="1"/>
            </p:cNvCxnSpPr>
            <p:nvPr/>
          </p:nvCxnSpPr>
          <p:spPr>
            <a:xfrm flipV="1">
              <a:off x="5176168" y="1470350"/>
              <a:ext cx="33061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スライド番号プレースホルダー 1">
            <a:extLst>
              <a:ext uri="{FF2B5EF4-FFF2-40B4-BE49-F238E27FC236}">
                <a16:creationId xmlns:a16="http://schemas.microsoft.com/office/drawing/2014/main" id="{E0ED4311-B315-DBE7-95D9-F08726BF84A3}"/>
              </a:ext>
            </a:extLst>
          </p:cNvPr>
          <p:cNvSpPr>
            <a:spLocks noGrp="1"/>
          </p:cNvSpPr>
          <p:nvPr>
            <p:ph type="sldNum" sz="quarter" idx="12"/>
          </p:nvPr>
        </p:nvSpPr>
        <p:spPr/>
        <p:txBody>
          <a:bodyPr/>
          <a:lstStyle/>
          <a:p>
            <a:fld id="{57AF16DE-A0D5-4438-950F-5B1E159C2C28}" type="slidenum">
              <a:rPr lang="en-US" smtClean="0"/>
              <a:t>6</a:t>
            </a:fld>
            <a:endParaRPr lang="en-US"/>
          </a:p>
        </p:txBody>
      </p:sp>
    </p:spTree>
    <p:extLst>
      <p:ext uri="{BB962C8B-B14F-4D97-AF65-F5344CB8AC3E}">
        <p14:creationId xmlns:p14="http://schemas.microsoft.com/office/powerpoint/2010/main" val="404011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2-1.</a:t>
            </a:r>
            <a:r>
              <a:rPr kumimoji="1" lang="ja-JP" altLang="en-US"/>
              <a:t>個人事業主</a:t>
            </a:r>
            <a:r>
              <a:rPr kumimoji="1" lang="en-US" altLang="ja-JP" dirty="0"/>
              <a:t>or</a:t>
            </a:r>
            <a:r>
              <a:rPr kumimoji="1" lang="ja-JP" altLang="en-US"/>
              <a:t>法人</a:t>
            </a:r>
            <a:r>
              <a:rPr kumimoji="1" lang="en-US" altLang="ja-JP" dirty="0"/>
              <a:t>		</a:t>
            </a:r>
            <a:r>
              <a:rPr kumimoji="1" lang="ja-JP" altLang="en-US"/>
              <a:t>概要</a:t>
            </a:r>
            <a:r>
              <a:rPr kumimoji="1" lang="en-US" altLang="ja-JP" dirty="0"/>
              <a:t>	</a:t>
            </a:r>
          </a:p>
        </p:txBody>
      </p:sp>
      <p:sp>
        <p:nvSpPr>
          <p:cNvPr id="7" name="テキスト ボックス 6">
            <a:extLst>
              <a:ext uri="{FF2B5EF4-FFF2-40B4-BE49-F238E27FC236}">
                <a16:creationId xmlns:a16="http://schemas.microsoft.com/office/drawing/2014/main" id="{FF8B0F84-221B-3903-A714-783E7AA62591}"/>
              </a:ext>
            </a:extLst>
          </p:cNvPr>
          <p:cNvSpPr txBox="1"/>
          <p:nvPr/>
        </p:nvSpPr>
        <p:spPr>
          <a:xfrm>
            <a:off x="822252" y="1373055"/>
            <a:ext cx="3558363" cy="3683060"/>
          </a:xfrm>
          <a:prstGeom prst="rect">
            <a:avLst/>
          </a:prstGeom>
          <a:noFill/>
          <a:ln>
            <a:solidFill>
              <a:schemeClr val="tx1"/>
            </a:solidFill>
          </a:ln>
        </p:spPr>
        <p:txBody>
          <a:bodyPr wrap="square" rtlCol="0">
            <a:spAutoFit/>
          </a:bodyPr>
          <a:lstStyle/>
          <a:p>
            <a:pPr marL="0" indent="0">
              <a:spcBef>
                <a:spcPts val="217"/>
              </a:spcBef>
              <a:buNone/>
            </a:pPr>
            <a:endParaRPr lang="en-US" altLang="ja-JP" sz="1400" dirty="0">
              <a:latin typeface="+mn-ea"/>
            </a:endParaRPr>
          </a:p>
          <a:p>
            <a:pPr marL="0" indent="0">
              <a:spcBef>
                <a:spcPts val="217"/>
              </a:spcBef>
              <a:buNone/>
            </a:pPr>
            <a:r>
              <a:rPr lang="en-US" altLang="ja-JP" sz="1400" dirty="0">
                <a:latin typeface="+mn-ea"/>
              </a:rPr>
              <a:t>●●●●</a:t>
            </a:r>
            <a:r>
              <a:rPr lang="ja-JP" altLang="en-US" sz="1400" b="1">
                <a:latin typeface="+mn-ea"/>
              </a:rPr>
              <a:t>株式会社</a:t>
            </a:r>
            <a:endParaRPr lang="en-US" altLang="ja-JP" sz="1400" b="1" dirty="0">
              <a:latin typeface="+mn-ea"/>
            </a:endParaRPr>
          </a:p>
          <a:p>
            <a:pPr marL="0" indent="0">
              <a:spcBef>
                <a:spcPts val="217"/>
              </a:spcBef>
              <a:buNone/>
            </a:pPr>
            <a:endParaRPr lang="en-US" altLang="ja-JP" sz="1400" dirty="0">
              <a:latin typeface="+mn-ea"/>
            </a:endParaRPr>
          </a:p>
          <a:p>
            <a:pPr marL="285750" indent="-285750">
              <a:spcBef>
                <a:spcPts val="217"/>
              </a:spcBef>
              <a:buFont typeface="Arial" panose="020B0604020202020204" pitchFamily="34" charset="0"/>
              <a:buChar char="•"/>
            </a:pPr>
            <a:r>
              <a:rPr lang="ja-JP" altLang="en-US" sz="1400">
                <a:latin typeface="+mn-ea"/>
              </a:rPr>
              <a:t>設立</a:t>
            </a:r>
            <a:r>
              <a:rPr lang="en-US" altLang="ja-JP" sz="1400" dirty="0">
                <a:latin typeface="+mn-ea"/>
              </a:rPr>
              <a:t>		 ●●●●</a:t>
            </a:r>
            <a:r>
              <a:rPr lang="ja-JP" altLang="en-US" sz="1400">
                <a:latin typeface="+mn-ea"/>
              </a:rPr>
              <a:t>年</a:t>
            </a:r>
            <a:r>
              <a:rPr lang="en-US" altLang="ja-JP" sz="1400" dirty="0">
                <a:latin typeface="+mn-ea"/>
              </a:rPr>
              <a:t>●</a:t>
            </a:r>
            <a:r>
              <a:rPr lang="ja-JP" altLang="en-US" sz="1400">
                <a:latin typeface="+mn-ea"/>
              </a:rPr>
              <a:t>月</a:t>
            </a:r>
            <a:r>
              <a:rPr lang="en-US" altLang="ja-JP" sz="1400" dirty="0">
                <a:latin typeface="+mn-ea"/>
              </a:rPr>
              <a:t>●</a:t>
            </a:r>
            <a:r>
              <a:rPr lang="ja-JP" altLang="en-US" sz="1400">
                <a:latin typeface="+mn-ea"/>
              </a:rPr>
              <a:t>日</a:t>
            </a:r>
            <a:endParaRPr lang="en-US" altLang="ja-JP" sz="1400" dirty="0">
              <a:latin typeface="+mn-ea"/>
            </a:endParaRPr>
          </a:p>
          <a:p>
            <a:pPr marL="285750" indent="-285750">
              <a:spcBef>
                <a:spcPts val="217"/>
              </a:spcBef>
              <a:buFont typeface="Arial" panose="020B0604020202020204" pitchFamily="34" charset="0"/>
              <a:buChar char="•"/>
            </a:pPr>
            <a:r>
              <a:rPr lang="ja-JP" altLang="en-US" sz="1400">
                <a:latin typeface="+mn-ea"/>
              </a:rPr>
              <a:t>資本金</a:t>
            </a:r>
            <a:r>
              <a:rPr lang="en-US" altLang="ja-JP" sz="1400" dirty="0">
                <a:latin typeface="+mn-ea"/>
              </a:rPr>
              <a:t>		 ●</a:t>
            </a:r>
            <a:r>
              <a:rPr lang="ja-JP" altLang="en-US" sz="1400">
                <a:latin typeface="+mn-ea"/>
              </a:rPr>
              <a:t>円</a:t>
            </a:r>
            <a:endParaRPr lang="en-US" altLang="ja-JP" sz="1400" dirty="0">
              <a:latin typeface="+mn-ea"/>
            </a:endParaRPr>
          </a:p>
          <a:p>
            <a:pPr marL="285750" indent="-285750">
              <a:spcBef>
                <a:spcPts val="217"/>
              </a:spcBef>
              <a:buFont typeface="Arial" panose="020B0604020202020204" pitchFamily="34" charset="0"/>
              <a:buChar char="•"/>
            </a:pPr>
            <a:r>
              <a:rPr lang="ja-JP" altLang="en-US" sz="1400">
                <a:latin typeface="+mn-ea"/>
              </a:rPr>
              <a:t>代表</a:t>
            </a:r>
            <a:r>
              <a:rPr lang="en-US" altLang="ja-JP" sz="1400" dirty="0">
                <a:latin typeface="+mn-ea"/>
              </a:rPr>
              <a:t>		 ●●●</a:t>
            </a:r>
          </a:p>
          <a:p>
            <a:pPr marL="285750" indent="-285750">
              <a:spcBef>
                <a:spcPts val="217"/>
              </a:spcBef>
              <a:buFont typeface="Arial" panose="020B0604020202020204" pitchFamily="34" charset="0"/>
              <a:buChar char="•"/>
            </a:pPr>
            <a:r>
              <a:rPr lang="ja-JP" altLang="en-US" sz="1400">
                <a:latin typeface="+mn-ea"/>
              </a:rPr>
              <a:t>本店住所</a:t>
            </a:r>
            <a:r>
              <a:rPr lang="en-US" altLang="ja-JP" sz="1400" dirty="0">
                <a:latin typeface="+mn-ea"/>
              </a:rPr>
              <a:t>	</a:t>
            </a:r>
            <a:r>
              <a:rPr lang="ja-JP" altLang="en-US" sz="1400">
                <a:latin typeface="+mn-ea"/>
              </a:rPr>
              <a:t>東京都</a:t>
            </a:r>
            <a:r>
              <a:rPr lang="en-US" altLang="ja-JP" sz="1400" dirty="0">
                <a:latin typeface="+mn-ea"/>
              </a:rPr>
              <a:t>●●●●●●</a:t>
            </a:r>
          </a:p>
          <a:p>
            <a:pPr marL="285750" indent="-285750">
              <a:spcBef>
                <a:spcPts val="217"/>
              </a:spcBef>
              <a:buFont typeface="Arial" panose="020B0604020202020204" pitchFamily="34" charset="0"/>
              <a:buChar char="•"/>
            </a:pPr>
            <a:r>
              <a:rPr lang="ja-JP" altLang="en-US" sz="1400">
                <a:latin typeface="+mn-ea"/>
              </a:rPr>
              <a:t>事業内容</a:t>
            </a:r>
            <a:endParaRPr lang="en-US" altLang="ja-JP" sz="1400" dirty="0">
              <a:latin typeface="+mn-ea"/>
            </a:endParaRPr>
          </a:p>
          <a:p>
            <a:pPr marL="742950" lvl="1" indent="-285750">
              <a:spcBef>
                <a:spcPts val="217"/>
              </a:spcBef>
              <a:buFont typeface="Arial" panose="020B0604020202020204" pitchFamily="34" charset="0"/>
              <a:buChar char="•"/>
            </a:pPr>
            <a:r>
              <a:rPr lang="ja-JP" altLang="en-US" sz="1400">
                <a:latin typeface="+mn-ea"/>
              </a:rPr>
              <a:t>不動産賃貸業</a:t>
            </a:r>
            <a:endParaRPr lang="en-US" altLang="ja-JP" sz="1400" dirty="0">
              <a:latin typeface="+mn-ea"/>
            </a:endParaRPr>
          </a:p>
          <a:p>
            <a:pPr marL="742950" lvl="1" indent="-285750">
              <a:spcBef>
                <a:spcPts val="217"/>
              </a:spcBef>
              <a:buFont typeface="Arial" panose="020B0604020202020204" pitchFamily="34" charset="0"/>
              <a:buChar char="•"/>
            </a:pPr>
            <a:r>
              <a:rPr lang="ja-JP" altLang="en-US" sz="1400">
                <a:latin typeface="+mn-ea"/>
              </a:rPr>
              <a:t>上記に付帯する一切の業務</a:t>
            </a:r>
            <a:endParaRPr lang="en-US" altLang="ja-JP" sz="1400" dirty="0">
              <a:latin typeface="+mn-ea"/>
            </a:endParaRPr>
          </a:p>
          <a:p>
            <a:pPr marL="285750" indent="-285750">
              <a:spcBef>
                <a:spcPts val="217"/>
              </a:spcBef>
              <a:buFont typeface="Arial" panose="020B0604020202020204" pitchFamily="34" charset="0"/>
              <a:buChar char="•"/>
            </a:pPr>
            <a:r>
              <a:rPr lang="ja-JP" altLang="en-US" sz="1400">
                <a:latin typeface="+mn-ea"/>
              </a:rPr>
              <a:t>売上</a:t>
            </a:r>
            <a:endParaRPr lang="en-US" altLang="ja-JP" sz="1400" dirty="0">
              <a:latin typeface="+mn-ea"/>
            </a:endParaRPr>
          </a:p>
          <a:p>
            <a:pPr marL="742950" lvl="1" indent="-285750">
              <a:spcBef>
                <a:spcPts val="217"/>
              </a:spcBef>
              <a:buFont typeface="Arial" panose="020B0604020202020204" pitchFamily="34" charset="0"/>
              <a:buChar char="•"/>
            </a:pPr>
            <a:r>
              <a:rPr lang="en-US" altLang="ja-JP" sz="1400" dirty="0">
                <a:latin typeface="+mn-ea"/>
              </a:rPr>
              <a:t>●●●●</a:t>
            </a:r>
            <a:r>
              <a:rPr lang="ja-JP" altLang="en-US" sz="1400">
                <a:latin typeface="+mn-ea"/>
              </a:rPr>
              <a:t>年　</a:t>
            </a:r>
            <a:r>
              <a:rPr lang="en-US" altLang="ja-JP" sz="1400" dirty="0">
                <a:latin typeface="+mn-ea"/>
              </a:rPr>
              <a:t>●●●●</a:t>
            </a:r>
            <a:r>
              <a:rPr lang="ja-JP" altLang="en-US" sz="1400">
                <a:latin typeface="+mn-ea"/>
              </a:rPr>
              <a:t>万円</a:t>
            </a:r>
            <a:endParaRPr lang="en-US" altLang="ja-JP" sz="1400" dirty="0">
              <a:latin typeface="+mn-ea"/>
            </a:endParaRPr>
          </a:p>
          <a:p>
            <a:pPr marL="742950" lvl="1" indent="-285750">
              <a:spcBef>
                <a:spcPts val="217"/>
              </a:spcBef>
              <a:buFont typeface="Arial" panose="020B0604020202020204" pitchFamily="34" charset="0"/>
              <a:buChar char="•"/>
            </a:pPr>
            <a:r>
              <a:rPr lang="en-US" altLang="ja-JP" sz="1400" dirty="0">
                <a:latin typeface="+mn-ea"/>
              </a:rPr>
              <a:t>●●●●</a:t>
            </a:r>
            <a:r>
              <a:rPr lang="ja-JP" altLang="en-US" sz="1400">
                <a:latin typeface="+mn-ea"/>
              </a:rPr>
              <a:t>年　</a:t>
            </a:r>
            <a:r>
              <a:rPr lang="en-US" altLang="ja-JP" sz="1400" dirty="0">
                <a:latin typeface="+mn-ea"/>
              </a:rPr>
              <a:t>●●●●</a:t>
            </a:r>
            <a:r>
              <a:rPr lang="ja-JP" altLang="en-US" sz="1400">
                <a:latin typeface="+mn-ea"/>
              </a:rPr>
              <a:t>万円</a:t>
            </a:r>
            <a:endParaRPr lang="en-US" altLang="ja-JP" sz="1400" dirty="0">
              <a:latin typeface="+mn-ea"/>
            </a:endParaRPr>
          </a:p>
          <a:p>
            <a:pPr marL="742950" lvl="1" indent="-285750">
              <a:spcBef>
                <a:spcPts val="217"/>
              </a:spcBef>
              <a:buFont typeface="Arial" panose="020B0604020202020204" pitchFamily="34" charset="0"/>
              <a:buChar char="•"/>
            </a:pPr>
            <a:r>
              <a:rPr lang="en-US" altLang="ja-JP" sz="1400" dirty="0">
                <a:latin typeface="+mn-ea"/>
              </a:rPr>
              <a:t>●●●●</a:t>
            </a:r>
            <a:r>
              <a:rPr lang="ja-JP" altLang="en-US" sz="1400">
                <a:latin typeface="+mn-ea"/>
              </a:rPr>
              <a:t>年　</a:t>
            </a:r>
            <a:r>
              <a:rPr lang="en-US" altLang="ja-JP" sz="1400" dirty="0">
                <a:latin typeface="+mn-ea"/>
              </a:rPr>
              <a:t>●●●●</a:t>
            </a:r>
            <a:r>
              <a:rPr lang="ja-JP" altLang="en-US" sz="1400">
                <a:latin typeface="+mn-ea"/>
              </a:rPr>
              <a:t>万円</a:t>
            </a:r>
            <a:endParaRPr lang="en-US" altLang="ja-JP" sz="1400" dirty="0">
              <a:latin typeface="+mn-ea"/>
            </a:endParaRPr>
          </a:p>
          <a:p>
            <a:pPr lvl="1">
              <a:spcBef>
                <a:spcPts val="217"/>
              </a:spcBef>
            </a:pPr>
            <a:endParaRPr lang="en-US" altLang="ja-JP" sz="1400" dirty="0">
              <a:latin typeface="+mn-ea"/>
            </a:endParaRPr>
          </a:p>
        </p:txBody>
      </p:sp>
      <p:sp>
        <p:nvSpPr>
          <p:cNvPr id="12" name="正方形/長方形 11">
            <a:extLst>
              <a:ext uri="{FF2B5EF4-FFF2-40B4-BE49-F238E27FC236}">
                <a16:creationId xmlns:a16="http://schemas.microsoft.com/office/drawing/2014/main" id="{E8145C36-C12D-8D51-A875-983A83A7CBBC}"/>
              </a:ext>
            </a:extLst>
          </p:cNvPr>
          <p:cNvSpPr/>
          <p:nvPr/>
        </p:nvSpPr>
        <p:spPr>
          <a:xfrm>
            <a:off x="5178057" y="3029919"/>
            <a:ext cx="1796902"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kumimoji="1" lang="ja-JP" altLang="en-US"/>
              <a:t>経営理念</a:t>
            </a:r>
          </a:p>
        </p:txBody>
      </p:sp>
      <p:sp>
        <p:nvSpPr>
          <p:cNvPr id="13" name="正方形/長方形 12">
            <a:extLst>
              <a:ext uri="{FF2B5EF4-FFF2-40B4-BE49-F238E27FC236}">
                <a16:creationId xmlns:a16="http://schemas.microsoft.com/office/drawing/2014/main" id="{D7DAE234-88D9-BCEC-0C4F-728F3A32AE78}"/>
              </a:ext>
            </a:extLst>
          </p:cNvPr>
          <p:cNvSpPr/>
          <p:nvPr/>
        </p:nvSpPr>
        <p:spPr>
          <a:xfrm>
            <a:off x="5513167" y="1742948"/>
            <a:ext cx="3822219" cy="121211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lang="en-US" altLang="ja-JP" sz="1050" dirty="0">
                <a:latin typeface="+mn-ea"/>
              </a:rPr>
              <a:t>●●●●●● ●●●●●● ●●●●●● ●●●●●● ●●●●●● ●●●●●● ●●●●●● ●●●●●● ●●●●●● ●●●●●● ●●●●●● ●●●●●●</a:t>
            </a:r>
          </a:p>
          <a:p>
            <a:r>
              <a:rPr kumimoji="1" lang="ja-JP" altLang="en-US" sz="1050">
                <a:solidFill>
                  <a:srgbClr val="0070C0"/>
                </a:solidFill>
                <a:latin typeface="+mn-ea"/>
              </a:rPr>
              <a:t>（投資、資産形成などの言葉ではなく、不動産を通じてどのように世の中をよくしていきたい、社会的課題を解決したいと思ったのか不動産賃貸業を始めるきっかけを記載すると良い）</a:t>
            </a:r>
            <a:endParaRPr kumimoji="1" lang="ja-JP" altLang="en-US" sz="1050">
              <a:solidFill>
                <a:srgbClr val="0070C0"/>
              </a:solidFill>
            </a:endParaRPr>
          </a:p>
        </p:txBody>
      </p:sp>
      <p:sp>
        <p:nvSpPr>
          <p:cNvPr id="11" name="正方形/長方形 10">
            <a:extLst>
              <a:ext uri="{FF2B5EF4-FFF2-40B4-BE49-F238E27FC236}">
                <a16:creationId xmlns:a16="http://schemas.microsoft.com/office/drawing/2014/main" id="{17C2163E-4FF9-54A7-7685-2722A929D45C}"/>
              </a:ext>
            </a:extLst>
          </p:cNvPr>
          <p:cNvSpPr/>
          <p:nvPr/>
        </p:nvSpPr>
        <p:spPr>
          <a:xfrm>
            <a:off x="5178057" y="1298756"/>
            <a:ext cx="1796902"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kumimoji="1" lang="ja-JP" altLang="en-US"/>
              <a:t>創業動機</a:t>
            </a:r>
          </a:p>
        </p:txBody>
      </p:sp>
      <p:sp>
        <p:nvSpPr>
          <p:cNvPr id="14" name="正方形/長方形 13">
            <a:extLst>
              <a:ext uri="{FF2B5EF4-FFF2-40B4-BE49-F238E27FC236}">
                <a16:creationId xmlns:a16="http://schemas.microsoft.com/office/drawing/2014/main" id="{CB3C947B-2ACE-8A76-7D65-4C59226A84C5}"/>
              </a:ext>
            </a:extLst>
          </p:cNvPr>
          <p:cNvSpPr/>
          <p:nvPr/>
        </p:nvSpPr>
        <p:spPr>
          <a:xfrm>
            <a:off x="5525387" y="3409523"/>
            <a:ext cx="3809999" cy="121211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lang="en-US" altLang="ja-JP" sz="1050" dirty="0">
                <a:latin typeface="+mn-ea"/>
              </a:rPr>
              <a:t>●●●●●● ●●●●●● ●●●●●● ●●●●●● ●●●●●● ●●●●●● ●●●●●● ●●●●●● ●●●●●● ●●●●●● ●●●●●● ●●●●●●</a:t>
            </a:r>
          </a:p>
          <a:p>
            <a:r>
              <a:rPr kumimoji="1" lang="ja-JP" altLang="en-US" sz="1050">
                <a:solidFill>
                  <a:srgbClr val="0070C0"/>
                </a:solidFill>
                <a:latin typeface="+mn-ea"/>
              </a:rPr>
              <a:t>（新築不動産であれば、エリア・世の中にどういった不動産を供給していきたいのか。コンパクトにまとまった言葉になっていると良い）</a:t>
            </a:r>
            <a:endParaRPr kumimoji="1" lang="en-US" altLang="ja-JP" sz="1050" dirty="0">
              <a:solidFill>
                <a:srgbClr val="0070C0"/>
              </a:solidFill>
              <a:latin typeface="+mn-ea"/>
            </a:endParaRPr>
          </a:p>
        </p:txBody>
      </p:sp>
      <p:sp>
        <p:nvSpPr>
          <p:cNvPr id="15" name="正方形/長方形 14">
            <a:extLst>
              <a:ext uri="{FF2B5EF4-FFF2-40B4-BE49-F238E27FC236}">
                <a16:creationId xmlns:a16="http://schemas.microsoft.com/office/drawing/2014/main" id="{70169EE2-5E59-46D3-4900-2C618729C071}"/>
              </a:ext>
            </a:extLst>
          </p:cNvPr>
          <p:cNvSpPr/>
          <p:nvPr/>
        </p:nvSpPr>
        <p:spPr>
          <a:xfrm>
            <a:off x="5178057" y="4696494"/>
            <a:ext cx="1796902"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kumimoji="1" lang="ja-JP" altLang="en-US"/>
              <a:t>事業コンセプト</a:t>
            </a:r>
          </a:p>
        </p:txBody>
      </p:sp>
      <p:sp>
        <p:nvSpPr>
          <p:cNvPr id="16" name="正方形/長方形 15">
            <a:extLst>
              <a:ext uri="{FF2B5EF4-FFF2-40B4-BE49-F238E27FC236}">
                <a16:creationId xmlns:a16="http://schemas.microsoft.com/office/drawing/2014/main" id="{D1589F5D-4445-14B4-DF67-C89B18910DA4}"/>
              </a:ext>
            </a:extLst>
          </p:cNvPr>
          <p:cNvSpPr/>
          <p:nvPr/>
        </p:nvSpPr>
        <p:spPr>
          <a:xfrm>
            <a:off x="5525387" y="5076098"/>
            <a:ext cx="3809999" cy="121211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lang="en-US" altLang="ja-JP" sz="1050" dirty="0">
                <a:latin typeface="+mn-ea"/>
              </a:rPr>
              <a:t>●●●●●● ●●●●●● ●●●●●● ●●●●●● ●●●●●● ●●●●●● ●●●●●● ●●●●●● ●●●●●● ●●●●●● ●●●●●● ●●●●●●</a:t>
            </a:r>
          </a:p>
          <a:p>
            <a:r>
              <a:rPr kumimoji="1" lang="ja-JP" altLang="en-US" sz="1050">
                <a:solidFill>
                  <a:srgbClr val="0070C0"/>
                </a:solidFill>
                <a:latin typeface="+mn-ea"/>
              </a:rPr>
              <a:t>（新築不動産であれば、すでにエリアにある競合物件に対してどのような競合優位性を発揮するのか（自身の経歴、実績とリンクする市場ですでに立証された強みがあるのか）記載すると良い）</a:t>
            </a:r>
            <a:endParaRPr kumimoji="1" lang="en-US" altLang="ja-JP" sz="1050" dirty="0">
              <a:solidFill>
                <a:srgbClr val="0070C0"/>
              </a:solidFill>
              <a:latin typeface="+mn-ea"/>
            </a:endParaRPr>
          </a:p>
        </p:txBody>
      </p:sp>
      <p:sp>
        <p:nvSpPr>
          <p:cNvPr id="2" name="スライド番号プレースホルダー 1">
            <a:extLst>
              <a:ext uri="{FF2B5EF4-FFF2-40B4-BE49-F238E27FC236}">
                <a16:creationId xmlns:a16="http://schemas.microsoft.com/office/drawing/2014/main" id="{C577FC45-723F-D705-AE7B-6A25D8A636C0}"/>
              </a:ext>
            </a:extLst>
          </p:cNvPr>
          <p:cNvSpPr>
            <a:spLocks noGrp="1"/>
          </p:cNvSpPr>
          <p:nvPr>
            <p:ph type="sldNum" sz="quarter" idx="12"/>
          </p:nvPr>
        </p:nvSpPr>
        <p:spPr/>
        <p:txBody>
          <a:bodyPr/>
          <a:lstStyle/>
          <a:p>
            <a:fld id="{57AF16DE-A0D5-4438-950F-5B1E159C2C28}" type="slidenum">
              <a:rPr lang="en-US" smtClean="0"/>
              <a:t>7</a:t>
            </a:fld>
            <a:endParaRPr lang="en-US"/>
          </a:p>
        </p:txBody>
      </p:sp>
    </p:spTree>
    <p:extLst>
      <p:ext uri="{BB962C8B-B14F-4D97-AF65-F5344CB8AC3E}">
        <p14:creationId xmlns:p14="http://schemas.microsoft.com/office/powerpoint/2010/main" val="96161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3-1.</a:t>
            </a:r>
            <a:r>
              <a:rPr kumimoji="1" lang="ja-JP" altLang="en-US"/>
              <a:t>物件</a:t>
            </a:r>
            <a:r>
              <a:rPr kumimoji="1" lang="en-US" altLang="ja-JP" dirty="0"/>
              <a:t>		</a:t>
            </a:r>
            <a:r>
              <a:rPr kumimoji="1" lang="ja-JP" altLang="en-US"/>
              <a:t>概要</a:t>
            </a:r>
            <a:endParaRPr kumimoji="1" lang="en-US" altLang="ja-JP" dirty="0"/>
          </a:p>
        </p:txBody>
      </p:sp>
      <p:graphicFrame>
        <p:nvGraphicFramePr>
          <p:cNvPr id="2" name="コンテンツ プレースホルダー 2">
            <a:extLst>
              <a:ext uri="{FF2B5EF4-FFF2-40B4-BE49-F238E27FC236}">
                <a16:creationId xmlns:a16="http://schemas.microsoft.com/office/drawing/2014/main" id="{CA3B36BA-61ED-89FC-1F51-2ADD635F8397}"/>
              </a:ext>
            </a:extLst>
          </p:cNvPr>
          <p:cNvGraphicFramePr>
            <a:graphicFrameLocks noGrp="1"/>
          </p:cNvGraphicFramePr>
          <p:nvPr>
            <p:ph idx="1"/>
          </p:nvPr>
        </p:nvGraphicFramePr>
        <p:xfrm>
          <a:off x="828937" y="1043405"/>
          <a:ext cx="8362320" cy="4877759"/>
        </p:xfrm>
        <a:graphic>
          <a:graphicData uri="http://schemas.openxmlformats.org/drawingml/2006/table">
            <a:tbl>
              <a:tblPr firstRow="1" bandRow="1">
                <a:tableStyleId>{5940675A-B579-460E-94D1-54222C63F5DA}</a:tableStyleId>
              </a:tblPr>
              <a:tblGrid>
                <a:gridCol w="1393720">
                  <a:extLst>
                    <a:ext uri="{9D8B030D-6E8A-4147-A177-3AD203B41FA5}">
                      <a16:colId xmlns:a16="http://schemas.microsoft.com/office/drawing/2014/main" val="20000"/>
                    </a:ext>
                  </a:extLst>
                </a:gridCol>
                <a:gridCol w="1393720">
                  <a:extLst>
                    <a:ext uri="{9D8B030D-6E8A-4147-A177-3AD203B41FA5}">
                      <a16:colId xmlns:a16="http://schemas.microsoft.com/office/drawing/2014/main" val="20001"/>
                    </a:ext>
                  </a:extLst>
                </a:gridCol>
                <a:gridCol w="1393720">
                  <a:extLst>
                    <a:ext uri="{9D8B030D-6E8A-4147-A177-3AD203B41FA5}">
                      <a16:colId xmlns:a16="http://schemas.microsoft.com/office/drawing/2014/main" val="20002"/>
                    </a:ext>
                  </a:extLst>
                </a:gridCol>
                <a:gridCol w="1393720">
                  <a:extLst>
                    <a:ext uri="{9D8B030D-6E8A-4147-A177-3AD203B41FA5}">
                      <a16:colId xmlns:a16="http://schemas.microsoft.com/office/drawing/2014/main" val="20003"/>
                    </a:ext>
                  </a:extLst>
                </a:gridCol>
                <a:gridCol w="1393720">
                  <a:extLst>
                    <a:ext uri="{9D8B030D-6E8A-4147-A177-3AD203B41FA5}">
                      <a16:colId xmlns:a16="http://schemas.microsoft.com/office/drawing/2014/main" val="20004"/>
                    </a:ext>
                  </a:extLst>
                </a:gridCol>
                <a:gridCol w="1393720">
                  <a:extLst>
                    <a:ext uri="{9D8B030D-6E8A-4147-A177-3AD203B41FA5}">
                      <a16:colId xmlns:a16="http://schemas.microsoft.com/office/drawing/2014/main" val="20005"/>
                    </a:ext>
                  </a:extLst>
                </a:gridCol>
              </a:tblGrid>
              <a:tr h="286927">
                <a:tc gridSpan="6">
                  <a:txBody>
                    <a:bodyPr/>
                    <a:lstStyle/>
                    <a:p>
                      <a:r>
                        <a:rPr kumimoji="1" lang="en-US" altLang="ja-JP" sz="1000" b="1" dirty="0">
                          <a:solidFill>
                            <a:schemeClr val="bg1"/>
                          </a:solidFill>
                        </a:rPr>
                        <a:t>【</a:t>
                      </a:r>
                      <a:r>
                        <a:rPr kumimoji="1" lang="ja-JP" altLang="en-US" sz="1000" b="1" dirty="0">
                          <a:solidFill>
                            <a:schemeClr val="bg1"/>
                          </a:solidFill>
                        </a:rPr>
                        <a:t>物件名</a:t>
                      </a:r>
                      <a:r>
                        <a:rPr kumimoji="1" lang="ja-JP" altLang="en-US" sz="1000" b="1">
                          <a:solidFill>
                            <a:schemeClr val="bg1"/>
                          </a:solidFill>
                        </a:rPr>
                        <a:t>：　</a:t>
                      </a:r>
                      <a:r>
                        <a:rPr lang="en-US" altLang="ja-JP" sz="1000" dirty="0">
                          <a:solidFill>
                            <a:schemeClr val="bg1"/>
                          </a:solidFill>
                        </a:rPr>
                        <a:t>●●●●●●</a:t>
                      </a:r>
                      <a:r>
                        <a:rPr kumimoji="1" lang="en-US" altLang="ja-JP" sz="1000" b="1" dirty="0">
                          <a:solidFill>
                            <a:schemeClr val="bg1"/>
                          </a:solidFill>
                        </a:rPr>
                        <a:t>】</a:t>
                      </a:r>
                      <a:endParaRPr kumimoji="1" lang="ja-JP" altLang="en-US" sz="1000" b="1" dirty="0">
                        <a:solidFill>
                          <a:schemeClr val="bg1"/>
                        </a:solidFill>
                        <a:latin typeface="+mj-ea"/>
                        <a:ea typeface="+mj-ea"/>
                      </a:endParaRPr>
                    </a:p>
                  </a:txBody>
                  <a:tcPr marL="99060" marR="99060" marT="49530" marB="49530">
                    <a:solidFill>
                      <a:schemeClr val="tx1"/>
                    </a:solidFill>
                  </a:tcPr>
                </a:tc>
                <a:tc hMerge="1">
                  <a:txBody>
                    <a:bodyPr/>
                    <a:lstStyle/>
                    <a:p>
                      <a:endParaRPr kumimoji="1" lang="ja-JP" altLang="en-US" sz="900" dirty="0"/>
                    </a:p>
                  </a:txBody>
                  <a:tcPr>
                    <a:solidFill>
                      <a:schemeClr val="accent2">
                        <a:lumMod val="40000"/>
                        <a:lumOff val="60000"/>
                      </a:schemeClr>
                    </a:solidFill>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extLst>
                  <a:ext uri="{0D108BD9-81ED-4DB2-BD59-A6C34878D82A}">
                    <a16:rowId xmlns:a16="http://schemas.microsoft.com/office/drawing/2014/main" val="10000"/>
                  </a:ext>
                </a:extLst>
              </a:tr>
              <a:tr h="286927">
                <a:tc>
                  <a:txBody>
                    <a:bodyPr/>
                    <a:lstStyle/>
                    <a:p>
                      <a:pPr algn="ctr"/>
                      <a:r>
                        <a:rPr kumimoji="1" lang="ja-JP" altLang="en-US" sz="1000" dirty="0"/>
                        <a:t>所在地</a:t>
                      </a:r>
                      <a:endParaRPr kumimoji="1" lang="ja-JP" altLang="en-US" sz="1000" dirty="0">
                        <a:latin typeface="+mj-ea"/>
                        <a:ea typeface="+mj-ea"/>
                      </a:endParaRPr>
                    </a:p>
                  </a:txBody>
                  <a:tcPr marL="99060" marR="99060" marT="49530" marB="49530"/>
                </a:tc>
                <a:tc gridSpan="3">
                  <a:txBody>
                    <a:bodyPr/>
                    <a:lstStyle/>
                    <a:p>
                      <a:r>
                        <a:rPr kumimoji="1" lang="ja-JP" altLang="en-US" sz="1000"/>
                        <a:t>東京都</a:t>
                      </a:r>
                      <a:r>
                        <a:rPr lang="en-US" altLang="ja-JP" sz="1000" dirty="0">
                          <a:latin typeface="+mn-ea"/>
                        </a:rPr>
                        <a:t>●●●●●●</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hMerge="1">
                  <a:txBody>
                    <a:bodyPr/>
                    <a:lstStyle/>
                    <a:p>
                      <a:endParaRPr kumimoji="1" lang="ja-JP" altLang="en-US" sz="900" dirty="0"/>
                    </a:p>
                  </a:txBody>
                  <a:tcPr/>
                </a:tc>
                <a:tc>
                  <a:txBody>
                    <a:bodyPr/>
                    <a:lstStyle/>
                    <a:p>
                      <a:r>
                        <a:rPr kumimoji="1" lang="ja-JP" altLang="en-US" sz="1000" dirty="0"/>
                        <a:t>区画</a:t>
                      </a:r>
                      <a:endParaRPr kumimoji="1" lang="ja-JP" altLang="en-US" sz="1000" dirty="0">
                        <a:latin typeface="+mj-ea"/>
                        <a:ea typeface="+mj-ea"/>
                      </a:endParaRPr>
                    </a:p>
                  </a:txBody>
                  <a:tcPr marL="99060" marR="99060" marT="49530" marB="49530"/>
                </a:tc>
                <a:tc>
                  <a:txBody>
                    <a:bodyPr/>
                    <a:lstStyle/>
                    <a:p>
                      <a:endParaRPr kumimoji="1" lang="ja-JP" altLang="en-US" sz="1000" dirty="0">
                        <a:latin typeface="+mj-ea"/>
                        <a:ea typeface="+mj-ea"/>
                      </a:endParaRPr>
                    </a:p>
                  </a:txBody>
                  <a:tcPr marL="99060" marR="99060" marT="49530" marB="49530"/>
                </a:tc>
                <a:extLst>
                  <a:ext uri="{0D108BD9-81ED-4DB2-BD59-A6C34878D82A}">
                    <a16:rowId xmlns:a16="http://schemas.microsoft.com/office/drawing/2014/main" val="10001"/>
                  </a:ext>
                </a:extLst>
              </a:tr>
              <a:tr h="286927">
                <a:tc>
                  <a:txBody>
                    <a:bodyPr/>
                    <a:lstStyle/>
                    <a:p>
                      <a:pPr algn="ctr"/>
                      <a:r>
                        <a:rPr kumimoji="1" lang="ja-JP" altLang="en-US" sz="1000" dirty="0"/>
                        <a:t>交通１</a:t>
                      </a:r>
                      <a:endParaRPr kumimoji="1" lang="ja-JP" altLang="en-US" sz="1000" dirty="0">
                        <a:latin typeface="+mj-ea"/>
                        <a:ea typeface="+mj-ea"/>
                      </a:endParaRPr>
                    </a:p>
                  </a:txBody>
                  <a:tcPr marL="99060" marR="99060" marT="49530" marB="49530"/>
                </a:tc>
                <a:tc gridSpan="5">
                  <a:txBody>
                    <a:bodyPr/>
                    <a:lstStyle/>
                    <a:p>
                      <a:pPr marL="0" marR="0" lvl="0" indent="0" algn="l" defTabSz="990570" rtl="0" eaLnBrk="1" fontAlgn="auto" latinLnBrk="0" hangingPunct="1">
                        <a:lnSpc>
                          <a:spcPct val="100000"/>
                        </a:lnSpc>
                        <a:spcBef>
                          <a:spcPts val="0"/>
                        </a:spcBef>
                        <a:spcAft>
                          <a:spcPts val="0"/>
                        </a:spcAft>
                        <a:buClrTx/>
                        <a:buSzTx/>
                        <a:buFontTx/>
                        <a:buNone/>
                        <a:tabLst/>
                        <a:defRPr/>
                      </a:pPr>
                      <a:r>
                        <a:rPr kumimoji="1" lang="en-US" altLang="ja-JP" sz="1000" dirty="0"/>
                        <a:t>JR</a:t>
                      </a:r>
                      <a:r>
                        <a:rPr lang="en-US" altLang="ja-JP" sz="1000" dirty="0">
                          <a:latin typeface="+mn-ea"/>
                        </a:rPr>
                        <a:t>●●</a:t>
                      </a:r>
                      <a:r>
                        <a:rPr kumimoji="1" lang="ja-JP" altLang="en-US" sz="1000"/>
                        <a:t>線　</a:t>
                      </a:r>
                      <a:r>
                        <a:rPr lang="en-US" altLang="ja-JP" sz="1000" dirty="0">
                          <a:latin typeface="+mn-ea"/>
                        </a:rPr>
                        <a:t>●●</a:t>
                      </a:r>
                      <a:r>
                        <a:rPr kumimoji="1" lang="ja-JP" altLang="en-US" sz="1000"/>
                        <a:t>駅　徒歩</a:t>
                      </a:r>
                      <a:r>
                        <a:rPr lang="en-US" altLang="ja-JP" sz="1000" dirty="0">
                          <a:latin typeface="+mn-ea"/>
                        </a:rPr>
                        <a:t>●●</a:t>
                      </a:r>
                      <a:r>
                        <a:rPr kumimoji="1" lang="ja-JP" altLang="en-US" sz="1000"/>
                        <a:t>分</a:t>
                      </a:r>
                      <a:endParaRPr kumimoji="1" lang="ja-JP" altLang="en-US" sz="1000" kern="1200">
                        <a:solidFill>
                          <a:schemeClr val="tx1"/>
                        </a:solidFill>
                        <a:latin typeface="+mj-ea"/>
                        <a:ea typeface="+mn-ea"/>
                        <a:cs typeface="+mn-cs"/>
                      </a:endParaRPr>
                    </a:p>
                  </a:txBody>
                  <a:tcPr marL="99060" marR="99060" marT="49530" marB="49530"/>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extLst>
                  <a:ext uri="{0D108BD9-81ED-4DB2-BD59-A6C34878D82A}">
                    <a16:rowId xmlns:a16="http://schemas.microsoft.com/office/drawing/2014/main" val="10002"/>
                  </a:ext>
                </a:extLst>
              </a:tr>
              <a:tr h="286927">
                <a:tc>
                  <a:txBody>
                    <a:bodyPr/>
                    <a:lstStyle/>
                    <a:p>
                      <a:pPr algn="ctr"/>
                      <a:r>
                        <a:rPr kumimoji="1" lang="ja-JP" altLang="en-US" sz="1000" dirty="0"/>
                        <a:t>交通２</a:t>
                      </a:r>
                      <a:endParaRPr kumimoji="1" lang="ja-JP" altLang="en-US" sz="1000" dirty="0">
                        <a:latin typeface="+mj-ea"/>
                        <a:ea typeface="+mj-ea"/>
                      </a:endParaRPr>
                    </a:p>
                  </a:txBody>
                  <a:tcPr marL="99060" marR="99060" marT="49530" marB="49530"/>
                </a:tc>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t>地下鉄</a:t>
                      </a:r>
                      <a:r>
                        <a:rPr lang="en-US" altLang="ja-JP" sz="1000" dirty="0">
                          <a:latin typeface="+mn-ea"/>
                        </a:rPr>
                        <a:t>●●</a:t>
                      </a:r>
                      <a:r>
                        <a:rPr kumimoji="1" lang="ja-JP" altLang="en-US" sz="1000"/>
                        <a:t>線　</a:t>
                      </a:r>
                      <a:r>
                        <a:rPr lang="en-US" altLang="ja-JP" sz="1000" dirty="0">
                          <a:latin typeface="+mn-ea"/>
                        </a:rPr>
                        <a:t>●●</a:t>
                      </a:r>
                      <a:r>
                        <a:rPr kumimoji="1" lang="ja-JP" altLang="en-US" sz="1000"/>
                        <a:t>駅　徒歩</a:t>
                      </a:r>
                      <a:r>
                        <a:rPr lang="en-US" altLang="ja-JP" sz="1000" dirty="0">
                          <a:latin typeface="+mn-ea"/>
                        </a:rPr>
                        <a:t>●●</a:t>
                      </a:r>
                      <a:r>
                        <a:rPr kumimoji="1" lang="ja-JP" altLang="en-US" sz="1000"/>
                        <a:t>分</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extLst>
                  <a:ext uri="{0D108BD9-81ED-4DB2-BD59-A6C34878D82A}">
                    <a16:rowId xmlns:a16="http://schemas.microsoft.com/office/drawing/2014/main" val="10003"/>
                  </a:ext>
                </a:extLst>
              </a:tr>
              <a:tr h="286927">
                <a:tc gridSpan="6">
                  <a:txBody>
                    <a:bodyPr/>
                    <a:lstStyle/>
                    <a:p>
                      <a:pPr algn="l"/>
                      <a:r>
                        <a:rPr kumimoji="1" lang="en-US" altLang="ja-JP" sz="1000" b="1" dirty="0">
                          <a:solidFill>
                            <a:schemeClr val="bg1"/>
                          </a:solidFill>
                        </a:rPr>
                        <a:t>【</a:t>
                      </a:r>
                      <a:r>
                        <a:rPr kumimoji="1" lang="ja-JP" altLang="en-US" sz="1000" b="1" dirty="0">
                          <a:solidFill>
                            <a:schemeClr val="bg1"/>
                          </a:solidFill>
                        </a:rPr>
                        <a:t>土地</a:t>
                      </a:r>
                      <a:r>
                        <a:rPr kumimoji="1" lang="en-US" altLang="ja-JP" sz="1000" b="1" dirty="0">
                          <a:solidFill>
                            <a:schemeClr val="bg1"/>
                          </a:solidFill>
                        </a:rPr>
                        <a:t>】</a:t>
                      </a:r>
                      <a:endParaRPr kumimoji="1" lang="ja-JP" altLang="en-US" sz="1000" b="1" dirty="0">
                        <a:solidFill>
                          <a:schemeClr val="bg1"/>
                        </a:solidFill>
                        <a:latin typeface="+mj-ea"/>
                        <a:ea typeface="+mj-ea"/>
                      </a:endParaRPr>
                    </a:p>
                  </a:txBody>
                  <a:tcPr marL="99060" marR="99060" marT="49530" marB="49530">
                    <a:solidFill>
                      <a:schemeClr val="tx1"/>
                    </a:solidFill>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tc hMerge="1">
                  <a:txBody>
                    <a:bodyPr/>
                    <a:lstStyle/>
                    <a:p>
                      <a:endParaRPr kumimoji="1" lang="ja-JP" altLang="en-US" sz="900" dirty="0"/>
                    </a:p>
                  </a:txBody>
                  <a:tcPr/>
                </a:tc>
                <a:extLst>
                  <a:ext uri="{0D108BD9-81ED-4DB2-BD59-A6C34878D82A}">
                    <a16:rowId xmlns:a16="http://schemas.microsoft.com/office/drawing/2014/main" val="10004"/>
                  </a:ext>
                </a:extLst>
              </a:tr>
              <a:tr h="286927">
                <a:tc>
                  <a:txBody>
                    <a:bodyPr/>
                    <a:lstStyle/>
                    <a:p>
                      <a:pPr algn="ctr"/>
                      <a:r>
                        <a:rPr kumimoji="1" lang="ja-JP" altLang="en-US" sz="1000" dirty="0"/>
                        <a:t>敷地面積</a:t>
                      </a:r>
                      <a:endParaRPr kumimoji="1" lang="ja-JP" altLang="en-US" sz="1000" dirty="0">
                        <a:latin typeface="+mj-ea"/>
                        <a:ea typeface="+mj-ea"/>
                      </a:endParaRPr>
                    </a:p>
                  </a:txBody>
                  <a:tcPr marL="99060" marR="99060" marT="49530" marB="49530"/>
                </a:tc>
                <a:tc gridSpan="2">
                  <a:txBody>
                    <a:bodyPr/>
                    <a:lstStyle/>
                    <a:p>
                      <a:r>
                        <a:rPr kumimoji="1" lang="ja-JP" altLang="en-US" sz="1000"/>
                        <a:t>約　</a:t>
                      </a:r>
                      <a:r>
                        <a:rPr lang="en-US" altLang="ja-JP" sz="1000" dirty="0">
                          <a:latin typeface="+mn-ea"/>
                        </a:rPr>
                        <a:t>●●●. ●●</a:t>
                      </a:r>
                      <a:r>
                        <a:rPr kumimoji="1" lang="ja-JP" altLang="en-US" sz="1000"/>
                        <a:t>㎡</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a:txBody>
                    <a:bodyPr/>
                    <a:lstStyle/>
                    <a:p>
                      <a:r>
                        <a:rPr kumimoji="1" lang="ja-JP" altLang="en-US" sz="1000" dirty="0"/>
                        <a:t>（坪面積）</a:t>
                      </a:r>
                      <a:endParaRPr kumimoji="1" lang="ja-JP" altLang="en-US" sz="1000" dirty="0">
                        <a:latin typeface="+mj-ea"/>
                        <a:ea typeface="+mj-ea"/>
                      </a:endParaRPr>
                    </a:p>
                  </a:txBody>
                  <a:tcPr marL="99060" marR="99060" marT="49530" marB="49530"/>
                </a:tc>
                <a:tc gridSpan="2">
                  <a:txBody>
                    <a:bodyPr/>
                    <a:lstStyle/>
                    <a:p>
                      <a:r>
                        <a:rPr kumimoji="1" lang="ja-JP" altLang="en-US" sz="1000"/>
                        <a:t>約　</a:t>
                      </a:r>
                      <a:r>
                        <a:rPr lang="en-US" altLang="ja-JP" sz="1000" dirty="0">
                          <a:latin typeface="+mn-ea"/>
                        </a:rPr>
                        <a:t>●●. ●●</a:t>
                      </a:r>
                      <a:r>
                        <a:rPr kumimoji="1" lang="ja-JP" altLang="en-US" sz="1000"/>
                        <a:t>坪</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extLst>
                  <a:ext uri="{0D108BD9-81ED-4DB2-BD59-A6C34878D82A}">
                    <a16:rowId xmlns:a16="http://schemas.microsoft.com/office/drawing/2014/main" val="10005"/>
                  </a:ext>
                </a:extLst>
              </a:tr>
              <a:tr h="286927">
                <a:tc>
                  <a:txBody>
                    <a:bodyPr/>
                    <a:lstStyle/>
                    <a:p>
                      <a:pPr algn="ctr"/>
                      <a:r>
                        <a:rPr kumimoji="1" lang="ja-JP" altLang="en-US" sz="1000" dirty="0"/>
                        <a:t>私道負担</a:t>
                      </a:r>
                      <a:endParaRPr kumimoji="1" lang="ja-JP" altLang="en-US" sz="1000" dirty="0">
                        <a:latin typeface="+mj-ea"/>
                        <a:ea typeface="+mj-ea"/>
                      </a:endParaRPr>
                    </a:p>
                  </a:txBody>
                  <a:tcPr marL="99060" marR="99060" marT="49530" marB="49530"/>
                </a:tc>
                <a:tc gridSpan="2">
                  <a:txBody>
                    <a:bodyPr/>
                    <a:lstStyle/>
                    <a:p>
                      <a:r>
                        <a:rPr lang="en-US" altLang="ja-JP" sz="1000" dirty="0">
                          <a:latin typeface="+mn-ea"/>
                        </a:rPr>
                        <a:t>●●</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a:txBody>
                    <a:bodyPr/>
                    <a:lstStyle/>
                    <a:p>
                      <a:r>
                        <a:rPr kumimoji="1" lang="ja-JP" altLang="en-US" sz="1000" dirty="0"/>
                        <a:t>地目</a:t>
                      </a:r>
                      <a:endParaRPr kumimoji="1" lang="ja-JP" altLang="en-US" sz="1000" dirty="0">
                        <a:latin typeface="+mj-ea"/>
                        <a:ea typeface="+mj-ea"/>
                      </a:endParaRPr>
                    </a:p>
                  </a:txBody>
                  <a:tcPr marL="99060" marR="99060" marT="49530" marB="49530"/>
                </a:tc>
                <a:tc gridSpan="2">
                  <a:txBody>
                    <a:bodyPr/>
                    <a:lstStyle/>
                    <a:p>
                      <a:r>
                        <a:rPr kumimoji="1" lang="ja-JP" altLang="en-US" sz="1000" dirty="0"/>
                        <a:t>宅地</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extLst>
                  <a:ext uri="{0D108BD9-81ED-4DB2-BD59-A6C34878D82A}">
                    <a16:rowId xmlns:a16="http://schemas.microsoft.com/office/drawing/2014/main" val="10006"/>
                  </a:ext>
                </a:extLst>
              </a:tr>
              <a:tr h="286927">
                <a:tc>
                  <a:txBody>
                    <a:bodyPr/>
                    <a:lstStyle/>
                    <a:p>
                      <a:pPr algn="ctr"/>
                      <a:r>
                        <a:rPr kumimoji="1" lang="ja-JP" altLang="en-US" sz="1000" dirty="0"/>
                        <a:t>用途地域</a:t>
                      </a:r>
                      <a:endParaRPr kumimoji="1" lang="ja-JP" altLang="en-US" sz="1000" dirty="0">
                        <a:latin typeface="+mj-ea"/>
                        <a:ea typeface="+mj-ea"/>
                      </a:endParaRPr>
                    </a:p>
                  </a:txBody>
                  <a:tcPr marL="99060" marR="99060" marT="49530" marB="49530"/>
                </a:tc>
                <a:tc gridSpan="3">
                  <a:txBody>
                    <a:bodyPr/>
                    <a:lstStyle/>
                    <a:p>
                      <a:r>
                        <a:rPr kumimoji="1" lang="ja-JP" altLang="en-US" sz="1000"/>
                        <a:t>近隣商業地域</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hMerge="1">
                  <a:txBody>
                    <a:bodyPr/>
                    <a:lstStyle/>
                    <a:p>
                      <a:endParaRPr kumimoji="1" lang="ja-JP" altLang="en-US" sz="900" dirty="0"/>
                    </a:p>
                  </a:txBody>
                  <a:tcPr/>
                </a:tc>
                <a:tc gridSpan="2">
                  <a:txBody>
                    <a:bodyPr/>
                    <a:lstStyle/>
                    <a:p>
                      <a:r>
                        <a:rPr kumimoji="1" lang="en-US" altLang="ja-JP" sz="1000" dirty="0"/>
                        <a:t>3</a:t>
                      </a:r>
                      <a:r>
                        <a:rPr kumimoji="1" lang="ja-JP" altLang="en-US" sz="1000"/>
                        <a:t>種</a:t>
                      </a:r>
                      <a:r>
                        <a:rPr kumimoji="1" lang="ja-JP" altLang="en-US" sz="1000" dirty="0"/>
                        <a:t>高度地区、準防火、市街化地域</a:t>
                      </a:r>
                      <a:endParaRPr kumimoji="1" lang="en-US" altLang="ja-JP"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07"/>
                  </a:ext>
                </a:extLst>
              </a:tr>
              <a:tr h="286927">
                <a:tc>
                  <a:txBody>
                    <a:bodyPr/>
                    <a:lstStyle/>
                    <a:p>
                      <a:pPr algn="ctr"/>
                      <a:r>
                        <a:rPr kumimoji="1" lang="ja-JP" altLang="en-US" sz="1000" dirty="0"/>
                        <a:t>建</a:t>
                      </a:r>
                      <a:r>
                        <a:rPr kumimoji="1" lang="ja-JP" altLang="en-US" sz="1000" dirty="0" err="1"/>
                        <a:t>ぺい</a:t>
                      </a:r>
                      <a:r>
                        <a:rPr kumimoji="1" lang="ja-JP" altLang="en-US" sz="1000" dirty="0"/>
                        <a:t>率</a:t>
                      </a:r>
                      <a:endParaRPr kumimoji="1" lang="ja-JP" altLang="en-US" sz="1000" dirty="0">
                        <a:latin typeface="+mj-ea"/>
                        <a:ea typeface="+mj-ea"/>
                      </a:endParaRPr>
                    </a:p>
                  </a:txBody>
                  <a:tcPr marL="99060" marR="99060" marT="49530" marB="49530"/>
                </a:tc>
                <a:tc gridSpan="2">
                  <a:txBody>
                    <a:bodyPr/>
                    <a:lstStyle/>
                    <a:p>
                      <a:r>
                        <a:rPr kumimoji="1" lang="en-US" altLang="ja-JP" sz="1000" dirty="0"/>
                        <a:t>80%</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tc>
                  <a:txBody>
                    <a:bodyPr/>
                    <a:lstStyle/>
                    <a:p>
                      <a:r>
                        <a:rPr kumimoji="1" lang="ja-JP" altLang="en-US" sz="1000" dirty="0"/>
                        <a:t>容積率</a:t>
                      </a:r>
                      <a:endParaRPr kumimoji="1" lang="ja-JP" altLang="en-US" sz="1000" dirty="0">
                        <a:latin typeface="+mj-ea"/>
                        <a:ea typeface="+mj-ea"/>
                      </a:endParaRPr>
                    </a:p>
                  </a:txBody>
                  <a:tcPr marL="99060" marR="99060" marT="49530" marB="49530"/>
                </a:tc>
                <a:tc gridSpan="2">
                  <a:txBody>
                    <a:bodyPr/>
                    <a:lstStyle/>
                    <a:p>
                      <a:r>
                        <a:rPr kumimoji="1" lang="en-US" altLang="ja-JP" sz="1000" dirty="0"/>
                        <a:t>360%</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tc>
                <a:extLst>
                  <a:ext uri="{0D108BD9-81ED-4DB2-BD59-A6C34878D82A}">
                    <a16:rowId xmlns:a16="http://schemas.microsoft.com/office/drawing/2014/main" val="10008"/>
                  </a:ext>
                </a:extLst>
              </a:tr>
              <a:tr h="286927">
                <a:tc>
                  <a:txBody>
                    <a:bodyPr/>
                    <a:lstStyle/>
                    <a:p>
                      <a:pPr algn="ctr"/>
                      <a:r>
                        <a:rPr kumimoji="1" lang="ja-JP" altLang="en-US" sz="1000" dirty="0"/>
                        <a:t>道路</a:t>
                      </a:r>
                      <a:endParaRPr kumimoji="1" lang="ja-JP" altLang="en-US" sz="1000" dirty="0">
                        <a:latin typeface="+mj-ea"/>
                        <a:ea typeface="+mj-ea"/>
                      </a:endParaRPr>
                    </a:p>
                  </a:txBody>
                  <a:tcPr marL="99060" marR="99060" marT="49530" marB="49530"/>
                </a:tc>
                <a:tc gridSpan="5">
                  <a:txBody>
                    <a:bodyPr/>
                    <a:lstStyle/>
                    <a:p>
                      <a:r>
                        <a:rPr kumimoji="1" lang="ja-JP" altLang="en-US" sz="1000"/>
                        <a:t>西　約</a:t>
                      </a:r>
                      <a:r>
                        <a:rPr lang="en-US" altLang="ja-JP" sz="1000" dirty="0">
                          <a:latin typeface="+mn-ea"/>
                        </a:rPr>
                        <a:t>●.●</a:t>
                      </a:r>
                      <a:r>
                        <a:rPr kumimoji="1" lang="en-US" altLang="ja-JP" sz="1000" dirty="0"/>
                        <a:t>m</a:t>
                      </a:r>
                      <a:r>
                        <a:rPr kumimoji="1" lang="ja-JP" altLang="en-US" sz="1000"/>
                        <a:t>　</a:t>
                      </a:r>
                      <a:r>
                        <a:rPr kumimoji="1" lang="ja-JP" altLang="en-US" sz="1000" dirty="0"/>
                        <a:t>公道　</a:t>
                      </a:r>
                      <a:r>
                        <a:rPr kumimoji="1" lang="en-US" altLang="ja-JP" sz="1000" dirty="0"/>
                        <a:t>※</a:t>
                      </a:r>
                      <a:r>
                        <a:rPr kumimoji="1" lang="ja-JP" altLang="en-US" sz="1000" dirty="0"/>
                        <a:t>接</a:t>
                      </a:r>
                      <a:r>
                        <a:rPr kumimoji="1" lang="ja-JP" altLang="en-US" sz="1000"/>
                        <a:t>道幅 約</a:t>
                      </a:r>
                      <a:r>
                        <a:rPr lang="en-US" altLang="ja-JP" sz="1000" dirty="0">
                          <a:latin typeface="+mn-ea"/>
                        </a:rPr>
                        <a:t>●.●</a:t>
                      </a:r>
                      <a:r>
                        <a:rPr kumimoji="1" lang="en-US" altLang="ja-JP" sz="1000" dirty="0"/>
                        <a:t>m</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09"/>
                  </a:ext>
                </a:extLst>
              </a:tr>
              <a:tr h="286927">
                <a:tc gridSpan="6">
                  <a:txBody>
                    <a:bodyPr/>
                    <a:lstStyle/>
                    <a:p>
                      <a:pPr algn="l"/>
                      <a:r>
                        <a:rPr kumimoji="1" lang="en-US" altLang="ja-JP" sz="1000" b="1" dirty="0">
                          <a:solidFill>
                            <a:schemeClr val="bg1"/>
                          </a:solidFill>
                        </a:rPr>
                        <a:t>【</a:t>
                      </a:r>
                      <a:r>
                        <a:rPr kumimoji="1" lang="ja-JP" altLang="en-US" sz="1000" b="1" dirty="0">
                          <a:solidFill>
                            <a:schemeClr val="bg1"/>
                          </a:solidFill>
                        </a:rPr>
                        <a:t>建物</a:t>
                      </a:r>
                      <a:r>
                        <a:rPr kumimoji="1" lang="en-US" altLang="ja-JP" sz="1000" b="1" dirty="0">
                          <a:solidFill>
                            <a:schemeClr val="bg1"/>
                          </a:solidFill>
                        </a:rPr>
                        <a:t>】</a:t>
                      </a:r>
                      <a:endParaRPr kumimoji="1" lang="ja-JP" altLang="en-US" sz="1000" b="1" dirty="0">
                        <a:solidFill>
                          <a:schemeClr val="bg1"/>
                        </a:solidFill>
                        <a:latin typeface="+mj-ea"/>
                        <a:ea typeface="+mj-ea"/>
                      </a:endParaRPr>
                    </a:p>
                  </a:txBody>
                  <a:tcPr marL="99060" marR="99060" marT="49530" marB="49530">
                    <a:solidFill>
                      <a:schemeClr val="tx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a:p>
                  </a:txBody>
                  <a:tcPr>
                    <a:solidFill>
                      <a:schemeClr val="bg1"/>
                    </a:solidFill>
                  </a:tcPr>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10"/>
                  </a:ext>
                </a:extLst>
              </a:tr>
              <a:tr h="286927">
                <a:tc>
                  <a:txBody>
                    <a:bodyPr/>
                    <a:lstStyle/>
                    <a:p>
                      <a:pPr algn="ctr"/>
                      <a:r>
                        <a:rPr kumimoji="1" lang="ja-JP" altLang="en-US" sz="1000" dirty="0"/>
                        <a:t>建物種別</a:t>
                      </a:r>
                      <a:endParaRPr kumimoji="1" lang="ja-JP" altLang="en-US" sz="1000" dirty="0">
                        <a:latin typeface="+mj-ea"/>
                        <a:ea typeface="+mj-ea"/>
                      </a:endParaRPr>
                    </a:p>
                  </a:txBody>
                  <a:tcPr marL="99060" marR="99060" marT="49530" marB="49530"/>
                </a:tc>
                <a:tc gridSpan="2">
                  <a:txBody>
                    <a:bodyPr/>
                    <a:lstStyle/>
                    <a:p>
                      <a:r>
                        <a:rPr kumimoji="1" lang="ja-JP" altLang="en-US" sz="1000">
                          <a:latin typeface="+mj-ea"/>
                          <a:ea typeface="+mj-ea"/>
                        </a:rPr>
                        <a:t>共同住宅</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tc>
                  <a:txBody>
                    <a:bodyPr/>
                    <a:lstStyle/>
                    <a:p>
                      <a:r>
                        <a:rPr kumimoji="1" lang="ja-JP" altLang="en-US" sz="1000" dirty="0"/>
                        <a:t>家屋番号</a:t>
                      </a:r>
                      <a:endParaRPr kumimoji="1" lang="ja-JP" altLang="en-US" sz="1000" dirty="0">
                        <a:latin typeface="+mj-ea"/>
                        <a:ea typeface="+mj-ea"/>
                      </a:endParaRPr>
                    </a:p>
                  </a:txBody>
                  <a:tcPr marL="99060" marR="99060" marT="49530" marB="49530"/>
                </a:tc>
                <a:tc gridSpan="2">
                  <a:txBody>
                    <a:bodyPr/>
                    <a:lstStyle/>
                    <a:p>
                      <a:r>
                        <a:rPr kumimoji="1" lang="ja-JP" altLang="en-US" sz="1000" dirty="0"/>
                        <a:t>未定</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11"/>
                  </a:ext>
                </a:extLst>
              </a:tr>
              <a:tr h="286927">
                <a:tc>
                  <a:txBody>
                    <a:bodyPr/>
                    <a:lstStyle/>
                    <a:p>
                      <a:pPr algn="ctr"/>
                      <a:r>
                        <a:rPr kumimoji="1" lang="ja-JP" altLang="en-US" sz="1000" dirty="0"/>
                        <a:t>構造規模</a:t>
                      </a:r>
                      <a:endParaRPr kumimoji="1" lang="ja-JP" altLang="en-US" sz="1000" dirty="0">
                        <a:latin typeface="+mj-ea"/>
                        <a:ea typeface="+mj-ea"/>
                      </a:endParaRPr>
                    </a:p>
                  </a:txBody>
                  <a:tcPr marL="99060" marR="99060" marT="49530" marB="49530"/>
                </a:tc>
                <a:tc gridSpan="5">
                  <a:txBody>
                    <a:bodyPr/>
                    <a:lstStyle/>
                    <a:p>
                      <a:r>
                        <a:rPr kumimoji="1" lang="ja-JP" altLang="en-US" sz="1000"/>
                        <a:t>耐火構造　</a:t>
                      </a:r>
                      <a:r>
                        <a:rPr kumimoji="1" lang="en-US" altLang="ja-JP" sz="1000" dirty="0"/>
                        <a:t>RC5</a:t>
                      </a:r>
                      <a:r>
                        <a:rPr kumimoji="1" lang="ja-JP" altLang="en-US" sz="1000"/>
                        <a:t>階建て　</a:t>
                      </a:r>
                      <a:r>
                        <a:rPr kumimoji="1" lang="en-US" altLang="ja-JP" sz="1000" dirty="0"/>
                        <a:t>【</a:t>
                      </a:r>
                      <a:r>
                        <a:rPr kumimoji="1" lang="ja-JP" altLang="en-US" sz="1000"/>
                        <a:t>設備</a:t>
                      </a:r>
                      <a:r>
                        <a:rPr kumimoji="1" lang="en-US" altLang="ja-JP" sz="1000" dirty="0"/>
                        <a:t>】</a:t>
                      </a:r>
                      <a:r>
                        <a:rPr kumimoji="1" lang="ja-JP" altLang="en-US" sz="1000"/>
                        <a:t>　都市ガス、上下水、無料ネット設備、宅配ボックス、オートロック　</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12"/>
                  </a:ext>
                </a:extLst>
              </a:tr>
              <a:tr h="286927">
                <a:tc>
                  <a:txBody>
                    <a:bodyPr/>
                    <a:lstStyle/>
                    <a:p>
                      <a:pPr algn="ctr"/>
                      <a:r>
                        <a:rPr kumimoji="1" lang="ja-JP" altLang="en-US" sz="1000" dirty="0"/>
                        <a:t>延べ面積</a:t>
                      </a:r>
                      <a:endParaRPr kumimoji="1" lang="ja-JP" altLang="en-US" sz="1000" dirty="0">
                        <a:latin typeface="+mj-ea"/>
                        <a:ea typeface="+mj-ea"/>
                      </a:endParaRPr>
                    </a:p>
                  </a:txBody>
                  <a:tcPr marL="99060" marR="99060" marT="49530" marB="49530"/>
                </a:tc>
                <a:tc gridSpan="2">
                  <a:txBody>
                    <a:bodyPr/>
                    <a:lstStyle/>
                    <a:p>
                      <a:r>
                        <a:rPr kumimoji="1" lang="ja-JP" altLang="en-US" sz="1000"/>
                        <a:t>約　</a:t>
                      </a:r>
                      <a:r>
                        <a:rPr lang="en-US" altLang="ja-JP" sz="1000" dirty="0">
                          <a:latin typeface="+mn-ea"/>
                        </a:rPr>
                        <a:t>●●●. ●●</a:t>
                      </a:r>
                      <a:r>
                        <a:rPr kumimoji="1" lang="ja-JP" altLang="en-US" sz="1000"/>
                        <a:t>㎡　</a:t>
                      </a:r>
                      <a:r>
                        <a:rPr kumimoji="1" lang="ja-JP" altLang="en-US" sz="1000" dirty="0"/>
                        <a:t>予定</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tc>
                  <a:txBody>
                    <a:bodyPr/>
                    <a:lstStyle/>
                    <a:p>
                      <a:r>
                        <a:rPr kumimoji="1" lang="ja-JP" altLang="en-US" sz="1000" dirty="0"/>
                        <a:t>（坪面積）</a:t>
                      </a:r>
                      <a:endParaRPr kumimoji="1" lang="ja-JP" altLang="en-US" sz="1000" dirty="0">
                        <a:latin typeface="+mj-ea"/>
                        <a:ea typeface="+mj-ea"/>
                      </a:endParaRPr>
                    </a:p>
                  </a:txBody>
                  <a:tcPr marL="99060" marR="99060" marT="49530" marB="49530"/>
                </a:tc>
                <a:tc gridSpan="2">
                  <a:txBody>
                    <a:bodyPr/>
                    <a:lstStyle/>
                    <a:p>
                      <a:r>
                        <a:rPr kumimoji="1" lang="ja-JP" altLang="en-US" sz="1000"/>
                        <a:t>約　</a:t>
                      </a:r>
                      <a:r>
                        <a:rPr lang="en-US" altLang="ja-JP" sz="1000" dirty="0">
                          <a:latin typeface="+mn-ea"/>
                        </a:rPr>
                        <a:t>●●. ●●</a:t>
                      </a:r>
                      <a:r>
                        <a:rPr kumimoji="1" lang="ja-JP" altLang="en-US" sz="1000"/>
                        <a:t>坪</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13"/>
                  </a:ext>
                </a:extLst>
              </a:tr>
              <a:tr h="286927">
                <a:tc rowSpan="2">
                  <a:txBody>
                    <a:bodyPr/>
                    <a:lstStyle/>
                    <a:p>
                      <a:pPr algn="ctr"/>
                      <a:r>
                        <a:rPr kumimoji="1" lang="ja-JP" altLang="en-US" sz="1000" dirty="0"/>
                        <a:t>間取別・戸数</a:t>
                      </a:r>
                      <a:endParaRPr kumimoji="1" lang="ja-JP" altLang="en-US" sz="1000" dirty="0">
                        <a:latin typeface="+mj-ea"/>
                        <a:ea typeface="+mj-ea"/>
                      </a:endParaRPr>
                    </a:p>
                  </a:txBody>
                  <a:tcPr marL="99060" marR="99060" marT="49530" marB="49530"/>
                </a:tc>
                <a:tc>
                  <a:txBody>
                    <a:bodyPr/>
                    <a:lstStyle/>
                    <a:p>
                      <a:pPr algn="ctr"/>
                      <a:r>
                        <a:rPr kumimoji="1" lang="en-US" altLang="ja-JP" sz="1000" kern="1200" dirty="0">
                          <a:solidFill>
                            <a:schemeClr val="tx1"/>
                          </a:solidFill>
                          <a:latin typeface="+mj-ea"/>
                          <a:ea typeface="+mn-ea"/>
                          <a:cs typeface="+mn-cs"/>
                        </a:rPr>
                        <a:t>1LDK</a:t>
                      </a:r>
                      <a:endParaRPr kumimoji="1" lang="ja-JP" altLang="en-US" sz="1000" kern="1200" dirty="0">
                        <a:solidFill>
                          <a:schemeClr val="tx1"/>
                        </a:solidFill>
                        <a:latin typeface="+mj-ea"/>
                        <a:ea typeface="+mn-ea"/>
                        <a:cs typeface="+mn-cs"/>
                      </a:endParaRPr>
                    </a:p>
                  </a:txBody>
                  <a:tcPr marL="99060" marR="99060" marT="49530" marB="49530"/>
                </a:tc>
                <a:tc>
                  <a:txBody>
                    <a:bodyPr/>
                    <a:lstStyle/>
                    <a:p>
                      <a:pPr algn="ctr"/>
                      <a:r>
                        <a:rPr kumimoji="1" lang="en-US" altLang="ja-JP" sz="1000" dirty="0">
                          <a:latin typeface="+mj-ea"/>
                          <a:ea typeface="+mj-ea"/>
                        </a:rPr>
                        <a:t>2LDK</a:t>
                      </a:r>
                      <a:endParaRPr kumimoji="1" lang="ja-JP" altLang="en-US" sz="1000" dirty="0">
                        <a:latin typeface="+mj-ea"/>
                        <a:ea typeface="+mj-ea"/>
                      </a:endParaRPr>
                    </a:p>
                  </a:txBody>
                  <a:tcPr marL="99060" marR="99060" marT="49530" marB="49530"/>
                </a:tc>
                <a:tc>
                  <a:txBody>
                    <a:bodyPr/>
                    <a:lstStyle/>
                    <a:p>
                      <a:pPr algn="ctr"/>
                      <a:r>
                        <a:rPr kumimoji="1" lang="en-US" altLang="ja-JP" sz="1000" dirty="0">
                          <a:latin typeface="+mj-ea"/>
                          <a:ea typeface="+mj-ea"/>
                        </a:rPr>
                        <a:t>3LDK</a:t>
                      </a:r>
                      <a:endParaRPr kumimoji="1" lang="ja-JP" altLang="en-US" sz="1000" dirty="0">
                        <a:latin typeface="+mj-ea"/>
                        <a:ea typeface="+mj-ea"/>
                      </a:endParaRPr>
                    </a:p>
                  </a:txBody>
                  <a:tcPr marL="99060" marR="99060" marT="49530" marB="49530"/>
                </a:tc>
                <a:tc>
                  <a:txBody>
                    <a:bodyPr/>
                    <a:lstStyle/>
                    <a:p>
                      <a:pPr algn="ctr"/>
                      <a:endParaRPr kumimoji="1" lang="ja-JP" altLang="en-US" sz="1000" dirty="0">
                        <a:latin typeface="+mj-ea"/>
                        <a:ea typeface="+mj-ea"/>
                      </a:endParaRPr>
                    </a:p>
                  </a:txBody>
                  <a:tcPr marL="99060" marR="99060" marT="49530" marB="49530"/>
                </a:tc>
                <a:tc>
                  <a:txBody>
                    <a:bodyPr/>
                    <a:lstStyle/>
                    <a:p>
                      <a:pPr algn="ctr"/>
                      <a:endParaRPr kumimoji="1" lang="ja-JP" altLang="en-US" sz="1000" dirty="0">
                        <a:latin typeface="+mj-ea"/>
                        <a:ea typeface="+mj-ea"/>
                      </a:endParaRPr>
                    </a:p>
                  </a:txBody>
                  <a:tcPr marL="99060" marR="99060" marT="49530" marB="49530"/>
                </a:tc>
                <a:extLst>
                  <a:ext uri="{0D108BD9-81ED-4DB2-BD59-A6C34878D82A}">
                    <a16:rowId xmlns:a16="http://schemas.microsoft.com/office/drawing/2014/main" val="10014"/>
                  </a:ext>
                </a:extLst>
              </a:tr>
              <a:tr h="286927">
                <a:tc vMerge="1">
                  <a:txBody>
                    <a:bodyPr/>
                    <a:lstStyle/>
                    <a:p>
                      <a:endParaRPr kumimoji="1" lang="ja-JP" altLang="en-US" sz="900" dirty="0"/>
                    </a:p>
                  </a:txBody>
                  <a:tcPr>
                    <a:solidFill>
                      <a:schemeClr val="bg1"/>
                    </a:solidFill>
                  </a:tcPr>
                </a:tc>
                <a:tc>
                  <a:txBody>
                    <a:bodyPr/>
                    <a:lstStyle/>
                    <a:p>
                      <a:pPr algn="ctr"/>
                      <a:r>
                        <a:rPr kumimoji="1" lang="en-US" altLang="ja-JP" sz="1000" dirty="0">
                          <a:latin typeface="+mj-ea"/>
                          <a:ea typeface="+mj-ea"/>
                        </a:rPr>
                        <a:t>8</a:t>
                      </a:r>
                      <a:endParaRPr kumimoji="1" lang="ja-JP" altLang="en-US" sz="1000" dirty="0">
                        <a:latin typeface="+mj-ea"/>
                        <a:ea typeface="+mj-ea"/>
                      </a:endParaRPr>
                    </a:p>
                  </a:txBody>
                  <a:tcPr marL="99060" marR="99060" marT="49530" marB="49530"/>
                </a:tc>
                <a:tc>
                  <a:txBody>
                    <a:bodyPr/>
                    <a:lstStyle/>
                    <a:p>
                      <a:pPr algn="ctr"/>
                      <a:r>
                        <a:rPr kumimoji="1" lang="en-US" altLang="ja-JP" sz="1000" dirty="0">
                          <a:latin typeface="+mj-ea"/>
                          <a:ea typeface="+mj-ea"/>
                        </a:rPr>
                        <a:t>2</a:t>
                      </a:r>
                      <a:endParaRPr kumimoji="1" lang="ja-JP" altLang="en-US" sz="1000">
                        <a:latin typeface="+mj-ea"/>
                        <a:ea typeface="+mj-ea"/>
                      </a:endParaRPr>
                    </a:p>
                  </a:txBody>
                  <a:tcPr marL="99060" marR="99060" marT="49530" marB="49530"/>
                </a:tc>
                <a:tc>
                  <a:txBody>
                    <a:bodyPr/>
                    <a:lstStyle/>
                    <a:p>
                      <a:pPr algn="ctr"/>
                      <a:r>
                        <a:rPr kumimoji="1" lang="en-US" altLang="ja-JP" sz="1000" dirty="0">
                          <a:latin typeface="+mj-ea"/>
                          <a:ea typeface="+mj-ea"/>
                        </a:rPr>
                        <a:t>1</a:t>
                      </a:r>
                      <a:endParaRPr kumimoji="1" lang="ja-JP" altLang="en-US" sz="1000">
                        <a:latin typeface="+mj-ea"/>
                        <a:ea typeface="+mj-ea"/>
                      </a:endParaRPr>
                    </a:p>
                  </a:txBody>
                  <a:tcPr marL="99060" marR="99060" marT="49530" marB="49530"/>
                </a:tc>
                <a:tc>
                  <a:txBody>
                    <a:bodyPr/>
                    <a:lstStyle/>
                    <a:p>
                      <a:pPr algn="ctr"/>
                      <a:endParaRPr kumimoji="1" lang="ja-JP" altLang="en-US" sz="1000">
                        <a:latin typeface="+mj-ea"/>
                        <a:ea typeface="+mj-ea"/>
                      </a:endParaRPr>
                    </a:p>
                  </a:txBody>
                  <a:tcPr marL="99060" marR="99060" marT="49530" marB="49530"/>
                </a:tc>
                <a:tc>
                  <a:txBody>
                    <a:bodyPr/>
                    <a:lstStyle/>
                    <a:p>
                      <a:pPr algn="ctr"/>
                      <a:endParaRPr kumimoji="1" lang="ja-JP" altLang="en-US" sz="1000" dirty="0">
                        <a:latin typeface="+mj-ea"/>
                        <a:ea typeface="+mj-ea"/>
                      </a:endParaRPr>
                    </a:p>
                  </a:txBody>
                  <a:tcPr marL="99060" marR="99060" marT="49530" marB="49530"/>
                </a:tc>
                <a:extLst>
                  <a:ext uri="{0D108BD9-81ED-4DB2-BD59-A6C34878D82A}">
                    <a16:rowId xmlns:a16="http://schemas.microsoft.com/office/drawing/2014/main" val="10015"/>
                  </a:ext>
                </a:extLst>
              </a:tr>
              <a:tr h="286927">
                <a:tc>
                  <a:txBody>
                    <a:bodyPr/>
                    <a:lstStyle/>
                    <a:p>
                      <a:pPr algn="ctr"/>
                      <a:r>
                        <a:rPr kumimoji="1" lang="ja-JP" altLang="en-US" sz="1000" dirty="0"/>
                        <a:t>総戸数</a:t>
                      </a:r>
                      <a:endParaRPr kumimoji="1" lang="ja-JP" altLang="en-US" sz="1000" dirty="0">
                        <a:latin typeface="+mj-ea"/>
                        <a:ea typeface="+mj-ea"/>
                      </a:endParaRPr>
                    </a:p>
                  </a:txBody>
                  <a:tcPr marL="99060" marR="99060" marT="49530" marB="49530"/>
                </a:tc>
                <a:tc gridSpan="5">
                  <a:txBody>
                    <a:bodyPr/>
                    <a:lstStyle/>
                    <a:p>
                      <a:pPr algn="ctr"/>
                      <a:r>
                        <a:rPr kumimoji="1" lang="en-US" altLang="ja-JP" sz="1000" dirty="0"/>
                        <a:t>12</a:t>
                      </a:r>
                      <a:r>
                        <a:rPr kumimoji="1" lang="ja-JP" altLang="en-US" sz="1000"/>
                        <a:t>戸</a:t>
                      </a:r>
                      <a:endParaRPr kumimoji="1" lang="ja-JP" altLang="en-US" sz="1000" dirty="0">
                        <a:latin typeface="+mj-ea"/>
                        <a:ea typeface="+mj-ea"/>
                      </a:endParaRPr>
                    </a:p>
                  </a:txBody>
                  <a:tcPr marL="99060" marR="99060" marT="49530" marB="49530"/>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tc hMerge="1">
                  <a:txBody>
                    <a:bodyPr/>
                    <a:lstStyle/>
                    <a:p>
                      <a:endParaRPr kumimoji="1" lang="ja-JP" altLang="en-US" sz="900" dirty="0"/>
                    </a:p>
                  </a:txBody>
                  <a:tcPr>
                    <a:solidFill>
                      <a:schemeClr val="bg1"/>
                    </a:solidFill>
                  </a:tcPr>
                </a:tc>
                <a:extLst>
                  <a:ext uri="{0D108BD9-81ED-4DB2-BD59-A6C34878D82A}">
                    <a16:rowId xmlns:a16="http://schemas.microsoft.com/office/drawing/2014/main" val="10016"/>
                  </a:ext>
                </a:extLst>
              </a:tr>
            </a:tbl>
          </a:graphicData>
        </a:graphic>
      </p:graphicFrame>
      <p:sp>
        <p:nvSpPr>
          <p:cNvPr id="5" name="スライド番号プレースホルダー 4">
            <a:extLst>
              <a:ext uri="{FF2B5EF4-FFF2-40B4-BE49-F238E27FC236}">
                <a16:creationId xmlns:a16="http://schemas.microsoft.com/office/drawing/2014/main" id="{34559D18-7972-1E4F-13C0-43746A16244E}"/>
              </a:ext>
            </a:extLst>
          </p:cNvPr>
          <p:cNvSpPr>
            <a:spLocks noGrp="1"/>
          </p:cNvSpPr>
          <p:nvPr>
            <p:ph type="sldNum" sz="quarter" idx="12"/>
          </p:nvPr>
        </p:nvSpPr>
        <p:spPr/>
        <p:txBody>
          <a:bodyPr/>
          <a:lstStyle/>
          <a:p>
            <a:fld id="{57AF16DE-A0D5-4438-950F-5B1E159C2C28}" type="slidenum">
              <a:rPr lang="en-US" smtClean="0"/>
              <a:t>8</a:t>
            </a:fld>
            <a:endParaRPr lang="en-US"/>
          </a:p>
        </p:txBody>
      </p:sp>
    </p:spTree>
    <p:extLst>
      <p:ext uri="{BB962C8B-B14F-4D97-AF65-F5344CB8AC3E}">
        <p14:creationId xmlns:p14="http://schemas.microsoft.com/office/powerpoint/2010/main" val="398683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p:cNvGraphicFramePr>
            <a:graphicFrameLocks noGrp="1"/>
          </p:cNvGraphicFramePr>
          <p:nvPr>
            <p:ph idx="1"/>
          </p:nvPr>
        </p:nvGraphicFramePr>
        <p:xfrm>
          <a:off x="328693" y="739639"/>
          <a:ext cx="5497946" cy="3714750"/>
        </p:xfrm>
        <a:graphic>
          <a:graphicData uri="http://schemas.openxmlformats.org/drawingml/2006/table">
            <a:tbl>
              <a:tblPr firstRow="1" bandRow="1">
                <a:tableStyleId>{5940675A-B579-460E-94D1-54222C63F5DA}</a:tableStyleId>
              </a:tblPr>
              <a:tblGrid>
                <a:gridCol w="584295">
                  <a:extLst>
                    <a:ext uri="{9D8B030D-6E8A-4147-A177-3AD203B41FA5}">
                      <a16:colId xmlns:a16="http://schemas.microsoft.com/office/drawing/2014/main" val="20000"/>
                    </a:ext>
                  </a:extLst>
                </a:gridCol>
                <a:gridCol w="612611">
                  <a:extLst>
                    <a:ext uri="{9D8B030D-6E8A-4147-A177-3AD203B41FA5}">
                      <a16:colId xmlns:a16="http://schemas.microsoft.com/office/drawing/2014/main" val="20001"/>
                    </a:ext>
                  </a:extLst>
                </a:gridCol>
                <a:gridCol w="793841">
                  <a:extLst>
                    <a:ext uri="{9D8B030D-6E8A-4147-A177-3AD203B41FA5}">
                      <a16:colId xmlns:a16="http://schemas.microsoft.com/office/drawing/2014/main" val="20002"/>
                    </a:ext>
                  </a:extLst>
                </a:gridCol>
                <a:gridCol w="897348">
                  <a:extLst>
                    <a:ext uri="{9D8B030D-6E8A-4147-A177-3AD203B41FA5}">
                      <a16:colId xmlns:a16="http://schemas.microsoft.com/office/drawing/2014/main" val="20003"/>
                    </a:ext>
                  </a:extLst>
                </a:gridCol>
                <a:gridCol w="1371866">
                  <a:extLst>
                    <a:ext uri="{9D8B030D-6E8A-4147-A177-3AD203B41FA5}">
                      <a16:colId xmlns:a16="http://schemas.microsoft.com/office/drawing/2014/main" val="20004"/>
                    </a:ext>
                  </a:extLst>
                </a:gridCol>
                <a:gridCol w="1237985">
                  <a:extLst>
                    <a:ext uri="{9D8B030D-6E8A-4147-A177-3AD203B41FA5}">
                      <a16:colId xmlns:a16="http://schemas.microsoft.com/office/drawing/2014/main" val="20005"/>
                    </a:ext>
                  </a:extLst>
                </a:gridCol>
              </a:tblGrid>
              <a:tr h="445770">
                <a:tc>
                  <a:txBody>
                    <a:bodyPr/>
                    <a:lstStyle/>
                    <a:p>
                      <a:r>
                        <a:rPr kumimoji="1" lang="ja-JP" altLang="en-US" sz="1050" dirty="0">
                          <a:solidFill>
                            <a:schemeClr val="bg1"/>
                          </a:solidFill>
                        </a:rPr>
                        <a:t>タイプ</a:t>
                      </a:r>
                      <a:endParaRPr kumimoji="1" lang="ja-JP" altLang="en-US" sz="1050" dirty="0">
                        <a:solidFill>
                          <a:schemeClr val="bg1"/>
                        </a:solidFill>
                        <a:latin typeface="+mj-ea"/>
                        <a:ea typeface="+mj-ea"/>
                      </a:endParaRPr>
                    </a:p>
                  </a:txBody>
                  <a:tcPr marL="99060" marR="99060" marT="49530" marB="49530">
                    <a:solidFill>
                      <a:schemeClr val="tx1"/>
                    </a:solidFill>
                  </a:tcPr>
                </a:tc>
                <a:tc>
                  <a:txBody>
                    <a:bodyPr/>
                    <a:lstStyle/>
                    <a:p>
                      <a:r>
                        <a:rPr kumimoji="1" lang="ja-JP" altLang="en-US" sz="1050" dirty="0">
                          <a:solidFill>
                            <a:schemeClr val="bg1"/>
                          </a:solidFill>
                        </a:rPr>
                        <a:t>間取り</a:t>
                      </a:r>
                      <a:endParaRPr kumimoji="1" lang="ja-JP" altLang="en-US" sz="1050" dirty="0">
                        <a:solidFill>
                          <a:schemeClr val="bg1"/>
                        </a:solidFill>
                        <a:latin typeface="+mj-ea"/>
                        <a:ea typeface="+mj-ea"/>
                      </a:endParaRPr>
                    </a:p>
                  </a:txBody>
                  <a:tcPr marL="99060" marR="99060" marT="49530" marB="49530">
                    <a:solidFill>
                      <a:schemeClr val="tx1"/>
                    </a:solidFill>
                  </a:tcPr>
                </a:tc>
                <a:tc>
                  <a:txBody>
                    <a:bodyPr/>
                    <a:lstStyle/>
                    <a:p>
                      <a:r>
                        <a:rPr kumimoji="1" lang="ja-JP" altLang="en-US" sz="1050" dirty="0">
                          <a:solidFill>
                            <a:schemeClr val="bg1"/>
                          </a:solidFill>
                        </a:rPr>
                        <a:t>入居状況</a:t>
                      </a:r>
                      <a:endParaRPr kumimoji="1" lang="ja-JP" altLang="en-US" sz="1050" dirty="0">
                        <a:solidFill>
                          <a:schemeClr val="bg1"/>
                        </a:solidFill>
                        <a:latin typeface="+mj-ea"/>
                        <a:ea typeface="+mj-ea"/>
                      </a:endParaRPr>
                    </a:p>
                  </a:txBody>
                  <a:tcPr marL="99060" marR="99060" marT="49530" marB="49530">
                    <a:solidFill>
                      <a:schemeClr val="tx1"/>
                    </a:solidFill>
                  </a:tcPr>
                </a:tc>
                <a:tc>
                  <a:txBody>
                    <a:bodyPr/>
                    <a:lstStyle/>
                    <a:p>
                      <a:r>
                        <a:rPr kumimoji="1" lang="ja-JP" altLang="en-US" sz="1050" dirty="0">
                          <a:solidFill>
                            <a:schemeClr val="bg1"/>
                          </a:solidFill>
                        </a:rPr>
                        <a:t>専有面積</a:t>
                      </a:r>
                      <a:endParaRPr kumimoji="1" lang="ja-JP" altLang="en-US" sz="1050" dirty="0">
                        <a:solidFill>
                          <a:schemeClr val="bg1"/>
                        </a:solidFill>
                        <a:latin typeface="+mj-ea"/>
                        <a:ea typeface="+mj-ea"/>
                      </a:endParaRPr>
                    </a:p>
                  </a:txBody>
                  <a:tcPr marL="99060" marR="99060" marT="49530" marB="49530">
                    <a:solidFill>
                      <a:schemeClr val="tx1"/>
                    </a:solidFill>
                  </a:tcPr>
                </a:tc>
                <a:tc>
                  <a:txBody>
                    <a:bodyPr/>
                    <a:lstStyle/>
                    <a:p>
                      <a:r>
                        <a:rPr kumimoji="1" lang="ja-JP" altLang="en-US" sz="1050" dirty="0">
                          <a:solidFill>
                            <a:schemeClr val="bg1"/>
                          </a:solidFill>
                        </a:rPr>
                        <a:t>想定賃料</a:t>
                      </a:r>
                      <a:r>
                        <a:rPr kumimoji="1" lang="en-US" altLang="ja-JP" sz="1050" dirty="0">
                          <a:solidFill>
                            <a:schemeClr val="bg1"/>
                          </a:solidFill>
                        </a:rPr>
                        <a:t>/</a:t>
                      </a:r>
                      <a:r>
                        <a:rPr kumimoji="1" lang="ja-JP" altLang="en-US" sz="1050" dirty="0">
                          <a:solidFill>
                            <a:schemeClr val="bg1"/>
                          </a:solidFill>
                        </a:rPr>
                        <a:t>月</a:t>
                      </a:r>
                      <a:endParaRPr kumimoji="1" lang="ja-JP" altLang="en-US" sz="1050" dirty="0">
                        <a:solidFill>
                          <a:schemeClr val="bg1"/>
                        </a:solidFill>
                        <a:latin typeface="+mj-ea"/>
                        <a:ea typeface="+mj-ea"/>
                      </a:endParaRPr>
                    </a:p>
                  </a:txBody>
                  <a:tcPr marL="99060" marR="99060" marT="49530" marB="49530">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bg1"/>
                          </a:solidFill>
                        </a:rPr>
                        <a:t>想定共益費</a:t>
                      </a:r>
                      <a:r>
                        <a:rPr kumimoji="1" lang="en-US" altLang="ja-JP" sz="1050" dirty="0">
                          <a:solidFill>
                            <a:schemeClr val="bg1"/>
                          </a:solidFill>
                        </a:rPr>
                        <a:t>/</a:t>
                      </a:r>
                      <a:r>
                        <a:rPr kumimoji="1" lang="ja-JP" altLang="en-US" sz="1050" dirty="0">
                          <a:solidFill>
                            <a:schemeClr val="bg1"/>
                          </a:solidFill>
                        </a:rPr>
                        <a:t>月</a:t>
                      </a:r>
                      <a:endParaRPr kumimoji="1" lang="ja-JP" altLang="en-US" sz="1050" dirty="0">
                        <a:solidFill>
                          <a:schemeClr val="bg1"/>
                        </a:solidFill>
                        <a:latin typeface="+mj-ea"/>
                        <a:ea typeface="+mj-ea"/>
                      </a:endParaRPr>
                    </a:p>
                  </a:txBody>
                  <a:tcPr marL="99060" marR="99060" marT="49530" marB="49530">
                    <a:solidFill>
                      <a:schemeClr val="tx1"/>
                    </a:solidFill>
                  </a:tcPr>
                </a:tc>
                <a:extLst>
                  <a:ext uri="{0D108BD9-81ED-4DB2-BD59-A6C34878D82A}">
                    <a16:rowId xmlns:a16="http://schemas.microsoft.com/office/drawing/2014/main" val="10000"/>
                  </a:ext>
                </a:extLst>
              </a:tr>
              <a:tr h="272415">
                <a:tc>
                  <a:txBody>
                    <a:bodyPr/>
                    <a:lstStyle/>
                    <a:p>
                      <a:r>
                        <a:rPr kumimoji="1" lang="en-US" altLang="ja-JP" sz="1100" dirty="0"/>
                        <a:t>1-1</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r>
                        <a:rPr kumimoji="1" lang="ja-JP" altLang="en-US" sz="1100" dirty="0"/>
                        <a:t>新規</a:t>
                      </a:r>
                      <a:endParaRPr kumimoji="1" lang="ja-JP" altLang="en-US" sz="1100" dirty="0">
                        <a:latin typeface="+mn-ea"/>
                        <a:ea typeface="+mn-ea"/>
                      </a:endParaRPr>
                    </a:p>
                  </a:txBody>
                  <a:tcPr marL="99060" marR="99060" marT="49530" marB="49530"/>
                </a:tc>
                <a:tc>
                  <a:txBody>
                    <a:bodyPr/>
                    <a:lstStyle/>
                    <a:p>
                      <a:r>
                        <a:rPr kumimoji="1" lang="en-US" altLang="ja-JP" sz="1100" dirty="0"/>
                        <a:t>19.87</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65000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1"/>
                  </a:ext>
                </a:extLst>
              </a:tr>
              <a:tr h="272415">
                <a:tc>
                  <a:txBody>
                    <a:bodyPr/>
                    <a:lstStyle/>
                    <a:p>
                      <a:r>
                        <a:rPr kumimoji="1" lang="en-US" altLang="ja-JP" sz="1100" dirty="0"/>
                        <a:t>1-2</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1R </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20.90</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66000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2"/>
                  </a:ext>
                </a:extLst>
              </a:tr>
              <a:tr h="272415">
                <a:tc>
                  <a:txBody>
                    <a:bodyPr/>
                    <a:lstStyle/>
                    <a:p>
                      <a:r>
                        <a:rPr kumimoji="1" lang="en-US" altLang="ja-JP" sz="1100" dirty="0"/>
                        <a:t>1-3</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23,11</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69000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3"/>
                  </a:ext>
                </a:extLst>
              </a:tr>
              <a:tr h="272415">
                <a:tc>
                  <a:txBody>
                    <a:bodyPr/>
                    <a:lstStyle/>
                    <a:p>
                      <a:r>
                        <a:rPr kumimoji="1" lang="en-US" altLang="ja-JP" sz="1100" dirty="0"/>
                        <a:t>2-1</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22.35</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69000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4"/>
                  </a:ext>
                </a:extLst>
              </a:tr>
              <a:tr h="272415">
                <a:tc>
                  <a:txBody>
                    <a:bodyPr/>
                    <a:lstStyle/>
                    <a:p>
                      <a:r>
                        <a:rPr kumimoji="1" lang="en-US" altLang="ja-JP" sz="1100" dirty="0"/>
                        <a:t>2-2</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23.39</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69000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5"/>
                  </a:ext>
                </a:extLst>
              </a:tr>
              <a:tr h="272415">
                <a:tc>
                  <a:txBody>
                    <a:bodyPr/>
                    <a:lstStyle/>
                    <a:p>
                      <a:r>
                        <a:rPr kumimoji="1" lang="en-US" altLang="ja-JP" sz="1100" dirty="0"/>
                        <a:t>2-3</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24.42</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70000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6"/>
                  </a:ext>
                </a:extLst>
              </a:tr>
              <a:tr h="272415">
                <a:tc>
                  <a:txBody>
                    <a:bodyPr/>
                    <a:lstStyle/>
                    <a:p>
                      <a:r>
                        <a:rPr kumimoji="1" lang="en-US" altLang="ja-JP" sz="1100" dirty="0"/>
                        <a:t>3-1</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28.56</a:t>
                      </a:r>
                      <a:r>
                        <a:rPr kumimoji="1" lang="ja-JP" altLang="en-US" sz="1100" dirty="0"/>
                        <a:t>　㎡</a:t>
                      </a:r>
                      <a:endParaRPr kumimoji="1" lang="ja-JP" altLang="en-US" sz="1100" dirty="0">
                        <a:latin typeface="+mn-ea"/>
                        <a:ea typeface="+mn-ea"/>
                      </a:endParaRPr>
                    </a:p>
                  </a:txBody>
                  <a:tcPr marL="99060" marR="99060" marT="49530" marB="49530"/>
                </a:tc>
                <a:tc>
                  <a:txBody>
                    <a:bodyPr/>
                    <a:lstStyle/>
                    <a:p>
                      <a:r>
                        <a:rPr kumimoji="1" lang="en-US" altLang="ja-JP" sz="1100" dirty="0"/>
                        <a:t>73000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7"/>
                  </a:ext>
                </a:extLst>
              </a:tr>
              <a:tr h="272415">
                <a:tc>
                  <a:txBody>
                    <a:bodyPr/>
                    <a:lstStyle/>
                    <a:p>
                      <a:r>
                        <a:rPr kumimoji="1" lang="en-US" altLang="ja-JP" sz="1100" dirty="0"/>
                        <a:t>3-2</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29.19</a:t>
                      </a:r>
                      <a:r>
                        <a:rPr kumimoji="1" lang="ja-JP" altLang="en-US" sz="1100" dirty="0"/>
                        <a:t>　㎡</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74000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8"/>
                  </a:ext>
                </a:extLst>
              </a:tr>
              <a:tr h="272415">
                <a:tc>
                  <a:txBody>
                    <a:bodyPr/>
                    <a:lstStyle/>
                    <a:p>
                      <a:r>
                        <a:rPr kumimoji="1" lang="en-US" altLang="ja-JP" sz="1100" dirty="0"/>
                        <a:t>3-3</a:t>
                      </a:r>
                      <a:endParaRPr kumimoji="1" lang="ja-JP" altLang="en-US" sz="1100" dirty="0">
                        <a:latin typeface="+mn-ea"/>
                        <a:ea typeface="+mn-ea"/>
                      </a:endParaRPr>
                    </a:p>
                  </a:txBody>
                  <a:tcPr marL="99060" marR="99060" marT="49530" marB="49530"/>
                </a:tc>
                <a:tc>
                  <a:txBody>
                    <a:bodyPr/>
                    <a:lstStyle/>
                    <a:p>
                      <a:r>
                        <a:rPr kumimoji="1" lang="en-US" altLang="ja-JP" sz="1100" dirty="0"/>
                        <a:t>1R</a:t>
                      </a:r>
                      <a:endParaRPr kumimoji="1" lang="ja-JP" altLang="en-US" sz="1100" dirty="0">
                        <a:latin typeface="+mn-ea"/>
                        <a:ea typeface="+mn-ea"/>
                      </a:endParaRPr>
                    </a:p>
                  </a:txBody>
                  <a:tcPr marL="99060" marR="99060" marT="49530" marB="49530"/>
                </a:tc>
                <a:tc>
                  <a:txBody>
                    <a:bodyPr/>
                    <a:lstStyle/>
                    <a:p>
                      <a:r>
                        <a:rPr kumimoji="1" lang="ja-JP" altLang="en-US" sz="1100" dirty="0"/>
                        <a:t>新規</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30.01</a:t>
                      </a:r>
                      <a:r>
                        <a:rPr kumimoji="1" lang="ja-JP" altLang="en-US" sz="1100" dirty="0"/>
                        <a:t>　㎡</a:t>
                      </a:r>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74000</a:t>
                      </a:r>
                      <a:r>
                        <a:rPr kumimoji="1" lang="ja-JP" altLang="en-US" sz="1100" dirty="0"/>
                        <a:t>（敷</a:t>
                      </a:r>
                      <a:r>
                        <a:rPr kumimoji="1" lang="en-US" altLang="ja-JP" sz="1100" dirty="0"/>
                        <a:t>0</a:t>
                      </a:r>
                      <a:r>
                        <a:rPr kumimoji="1" lang="ja-JP" altLang="en-US" sz="1100" dirty="0"/>
                        <a:t>礼</a:t>
                      </a:r>
                      <a:r>
                        <a:rPr kumimoji="1" lang="en-US" altLang="ja-JP" sz="1100" dirty="0"/>
                        <a:t>0</a:t>
                      </a:r>
                      <a:r>
                        <a:rPr kumimoji="1" lang="ja-JP" altLang="en-US" sz="1100" dirty="0"/>
                        <a:t>）</a:t>
                      </a:r>
                      <a:endParaRPr kumimoji="1" lang="ja-JP" altLang="en-US" sz="1100" dirty="0">
                        <a:latin typeface="+mn-ea"/>
                        <a:ea typeface="+mn-ea"/>
                      </a:endParaRPr>
                    </a:p>
                  </a:txBody>
                  <a:tcPr marL="99060" marR="99060" marT="49530" marB="49530"/>
                </a:tc>
                <a:tc>
                  <a:txBody>
                    <a:bodyPr/>
                    <a:lstStyle/>
                    <a:p>
                      <a:r>
                        <a:rPr kumimoji="1" lang="en-US" altLang="ja-JP" sz="1100" dirty="0"/>
                        <a:t>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09"/>
                  </a:ext>
                </a:extLst>
              </a:tr>
              <a:tr h="272415">
                <a:tc>
                  <a:txBody>
                    <a:bodyPr/>
                    <a:lstStyle/>
                    <a:p>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10"/>
                  </a:ext>
                </a:extLst>
              </a:tr>
              <a:tr h="272415">
                <a:tc>
                  <a:txBody>
                    <a:bodyPr/>
                    <a:lstStyle/>
                    <a:p>
                      <a:r>
                        <a:rPr kumimoji="1" lang="ja-JP" altLang="en-US" sz="1100" dirty="0"/>
                        <a:t>計</a:t>
                      </a:r>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endParaRPr kumimoji="1" lang="ja-JP" altLang="en-US" sz="1100" dirty="0">
                        <a:latin typeface="+mn-ea"/>
                        <a:ea typeface="+mn-ea"/>
                      </a:endParaRPr>
                    </a:p>
                  </a:txBody>
                  <a:tcPr marL="99060" marR="99060" marT="49530" marB="49530"/>
                </a:tc>
                <a:tc>
                  <a:txBody>
                    <a:bodyPr/>
                    <a:lstStyle/>
                    <a:p>
                      <a:r>
                        <a:rPr kumimoji="1" lang="en-US" altLang="ja-JP" sz="1100" dirty="0"/>
                        <a:t>629,000</a:t>
                      </a:r>
                      <a:endParaRPr kumimoji="1" lang="ja-JP" altLang="en-US" sz="1100" dirty="0">
                        <a:latin typeface="+mn-ea"/>
                        <a:ea typeface="+mn-ea"/>
                      </a:endParaRPr>
                    </a:p>
                  </a:txBody>
                  <a:tcPr marL="99060" marR="99060" marT="49530" marB="49530"/>
                </a:tc>
                <a:tc>
                  <a:txBody>
                    <a:bodyPr/>
                    <a:lstStyle/>
                    <a:p>
                      <a:r>
                        <a:rPr kumimoji="1" lang="en-US" altLang="ja-JP" sz="1100" dirty="0"/>
                        <a:t>45,000</a:t>
                      </a:r>
                      <a:endParaRPr kumimoji="1" lang="ja-JP" altLang="en-US" sz="1100" dirty="0">
                        <a:latin typeface="+mn-ea"/>
                        <a:ea typeface="+mn-ea"/>
                      </a:endParaRPr>
                    </a:p>
                  </a:txBody>
                  <a:tcPr marL="99060" marR="99060" marT="49530" marB="49530"/>
                </a:tc>
                <a:extLst>
                  <a:ext uri="{0D108BD9-81ED-4DB2-BD59-A6C34878D82A}">
                    <a16:rowId xmlns:a16="http://schemas.microsoft.com/office/drawing/2014/main" val="10011"/>
                  </a:ext>
                </a:extLst>
              </a:tr>
              <a:tr h="272415">
                <a:tc>
                  <a:txBody>
                    <a:bodyPr/>
                    <a:lstStyle/>
                    <a:p>
                      <a:r>
                        <a:rPr kumimoji="1" lang="ja-JP" altLang="en-US" sz="1100" dirty="0">
                          <a:solidFill>
                            <a:schemeClr val="bg1"/>
                          </a:solidFill>
                        </a:rPr>
                        <a:t>総計</a:t>
                      </a:r>
                      <a:endParaRPr kumimoji="1" lang="ja-JP" altLang="en-US" sz="1100" dirty="0">
                        <a:solidFill>
                          <a:schemeClr val="bg1"/>
                        </a:solidFill>
                        <a:latin typeface="+mn-ea"/>
                        <a:ea typeface="+mn-ea"/>
                      </a:endParaRPr>
                    </a:p>
                  </a:txBody>
                  <a:tcPr marL="99060" marR="99060" marT="49530" marB="49530">
                    <a:solidFill>
                      <a:schemeClr val="tx1">
                        <a:lumMod val="50000"/>
                        <a:lumOff val="50000"/>
                      </a:schemeClr>
                    </a:solidFill>
                  </a:tcPr>
                </a:tc>
                <a:tc>
                  <a:txBody>
                    <a:bodyPr/>
                    <a:lstStyle/>
                    <a:p>
                      <a:r>
                        <a:rPr kumimoji="1" lang="en-US" altLang="ja-JP" sz="1100" dirty="0">
                          <a:solidFill>
                            <a:schemeClr val="bg1"/>
                          </a:solidFill>
                        </a:rPr>
                        <a:t>1R×9</a:t>
                      </a:r>
                      <a:endParaRPr kumimoji="1" lang="ja-JP" altLang="en-US" sz="1100" dirty="0">
                        <a:solidFill>
                          <a:schemeClr val="bg1"/>
                        </a:solidFill>
                        <a:latin typeface="+mn-ea"/>
                        <a:ea typeface="+mn-ea"/>
                      </a:endParaRPr>
                    </a:p>
                  </a:txBody>
                  <a:tcPr marL="99060" marR="99060" marT="49530" marB="49530">
                    <a:solidFill>
                      <a:schemeClr val="tx1">
                        <a:lumMod val="50000"/>
                        <a:lumOff val="50000"/>
                      </a:schemeClr>
                    </a:solidFill>
                  </a:tcPr>
                </a:tc>
                <a:tc>
                  <a:txBody>
                    <a:bodyPr/>
                    <a:lstStyle/>
                    <a:p>
                      <a:endParaRPr kumimoji="1" lang="ja-JP" altLang="en-US" sz="1100" dirty="0">
                        <a:solidFill>
                          <a:schemeClr val="bg1"/>
                        </a:solidFill>
                        <a:latin typeface="+mn-ea"/>
                        <a:ea typeface="+mn-ea"/>
                      </a:endParaRPr>
                    </a:p>
                  </a:txBody>
                  <a:tcPr marL="99060" marR="99060" marT="49530" marB="49530">
                    <a:solidFill>
                      <a:schemeClr val="tx1">
                        <a:lumMod val="50000"/>
                        <a:lumOff val="50000"/>
                      </a:schemeClr>
                    </a:solidFill>
                  </a:tcPr>
                </a:tc>
                <a:tc>
                  <a:txBody>
                    <a:bodyPr/>
                    <a:lstStyle/>
                    <a:p>
                      <a:r>
                        <a:rPr kumimoji="1" lang="en-US" altLang="ja-JP" sz="1100" dirty="0">
                          <a:solidFill>
                            <a:schemeClr val="bg1"/>
                          </a:solidFill>
                        </a:rPr>
                        <a:t>221.91</a:t>
                      </a:r>
                      <a:r>
                        <a:rPr kumimoji="1" lang="ja-JP" altLang="en-US" sz="1100" dirty="0">
                          <a:solidFill>
                            <a:schemeClr val="bg1"/>
                          </a:solidFill>
                        </a:rPr>
                        <a:t>　㎡</a:t>
                      </a:r>
                      <a:endParaRPr kumimoji="1" lang="ja-JP" altLang="en-US" sz="1100" dirty="0">
                        <a:solidFill>
                          <a:schemeClr val="bg1"/>
                        </a:solidFill>
                        <a:latin typeface="+mn-ea"/>
                        <a:ea typeface="+mn-ea"/>
                      </a:endParaRPr>
                    </a:p>
                  </a:txBody>
                  <a:tcPr marL="99060" marR="99060" marT="49530" marB="49530">
                    <a:solidFill>
                      <a:schemeClr val="tx1">
                        <a:lumMod val="50000"/>
                        <a:lumOff val="50000"/>
                      </a:schemeClr>
                    </a:solidFill>
                  </a:tcPr>
                </a:tc>
                <a:tc gridSpan="2">
                  <a:txBody>
                    <a:bodyPr/>
                    <a:lstStyle/>
                    <a:p>
                      <a:pPr algn="ctr"/>
                      <a:r>
                        <a:rPr kumimoji="1" lang="en-US" altLang="ja-JP" sz="1100" dirty="0">
                          <a:solidFill>
                            <a:schemeClr val="bg1"/>
                          </a:solidFill>
                        </a:rPr>
                        <a:t>\674,000</a:t>
                      </a:r>
                      <a:r>
                        <a:rPr kumimoji="1" lang="ja-JP" altLang="en-US" sz="1100" dirty="0">
                          <a:solidFill>
                            <a:schemeClr val="bg1"/>
                          </a:solidFill>
                        </a:rPr>
                        <a:t>　</a:t>
                      </a:r>
                      <a:r>
                        <a:rPr kumimoji="1" lang="en-US" altLang="ja-JP" sz="1100" dirty="0">
                          <a:solidFill>
                            <a:schemeClr val="bg1"/>
                          </a:solidFill>
                        </a:rPr>
                        <a:t>/</a:t>
                      </a:r>
                      <a:r>
                        <a:rPr kumimoji="1" lang="ja-JP" altLang="en-US" sz="1100" dirty="0">
                          <a:solidFill>
                            <a:schemeClr val="bg1"/>
                          </a:solidFill>
                        </a:rPr>
                        <a:t>　月</a:t>
                      </a:r>
                      <a:endParaRPr kumimoji="1" lang="ja-JP" altLang="en-US" sz="1100" dirty="0">
                        <a:solidFill>
                          <a:schemeClr val="bg1"/>
                        </a:solidFill>
                        <a:latin typeface="+mn-ea"/>
                        <a:ea typeface="+mn-ea"/>
                      </a:endParaRPr>
                    </a:p>
                  </a:txBody>
                  <a:tcPr marL="99060" marR="99060" marT="49530" marB="49530">
                    <a:solidFill>
                      <a:schemeClr val="tx1">
                        <a:lumMod val="50000"/>
                        <a:lumOff val="50000"/>
                      </a:schemeClr>
                    </a:solidFill>
                  </a:tcPr>
                </a:tc>
                <a:tc hMerge="1">
                  <a:txBody>
                    <a:bodyPr/>
                    <a:lstStyle/>
                    <a:p>
                      <a:endParaRPr kumimoji="1" lang="ja-JP" altLang="en-US" sz="1050" dirty="0">
                        <a:latin typeface="+mn-ea"/>
                        <a:ea typeface="+mn-ea"/>
                      </a:endParaRPr>
                    </a:p>
                  </a:txBody>
                  <a:tcPr/>
                </a:tc>
                <a:extLst>
                  <a:ext uri="{0D108BD9-81ED-4DB2-BD59-A6C34878D82A}">
                    <a16:rowId xmlns:a16="http://schemas.microsoft.com/office/drawing/2014/main" val="10012"/>
                  </a:ext>
                </a:extLst>
              </a:tr>
            </a:tbl>
          </a:graphicData>
        </a:graphic>
      </p:graphicFrame>
      <p:graphicFrame>
        <p:nvGraphicFramePr>
          <p:cNvPr id="2" name="表 1"/>
          <p:cNvGraphicFramePr>
            <a:graphicFrameLocks noGrp="1"/>
          </p:cNvGraphicFramePr>
          <p:nvPr/>
        </p:nvGraphicFramePr>
        <p:xfrm>
          <a:off x="328694" y="4669182"/>
          <a:ext cx="5497947" cy="1057764"/>
        </p:xfrm>
        <a:graphic>
          <a:graphicData uri="http://schemas.openxmlformats.org/drawingml/2006/table">
            <a:tbl>
              <a:tblPr firstRow="1" bandRow="1">
                <a:tableStyleId>{5940675A-B579-460E-94D1-54222C63F5DA}</a:tableStyleId>
              </a:tblPr>
              <a:tblGrid>
                <a:gridCol w="971299">
                  <a:extLst>
                    <a:ext uri="{9D8B030D-6E8A-4147-A177-3AD203B41FA5}">
                      <a16:colId xmlns:a16="http://schemas.microsoft.com/office/drawing/2014/main" val="20000"/>
                    </a:ext>
                  </a:extLst>
                </a:gridCol>
                <a:gridCol w="647836">
                  <a:extLst>
                    <a:ext uri="{9D8B030D-6E8A-4147-A177-3AD203B41FA5}">
                      <a16:colId xmlns:a16="http://schemas.microsoft.com/office/drawing/2014/main" val="20001"/>
                    </a:ext>
                  </a:extLst>
                </a:gridCol>
                <a:gridCol w="721639">
                  <a:extLst>
                    <a:ext uri="{9D8B030D-6E8A-4147-A177-3AD203B41FA5}">
                      <a16:colId xmlns:a16="http://schemas.microsoft.com/office/drawing/2014/main" val="20002"/>
                    </a:ext>
                  </a:extLst>
                </a:gridCol>
                <a:gridCol w="1123462">
                  <a:extLst>
                    <a:ext uri="{9D8B030D-6E8A-4147-A177-3AD203B41FA5}">
                      <a16:colId xmlns:a16="http://schemas.microsoft.com/office/drawing/2014/main" val="20003"/>
                    </a:ext>
                  </a:extLst>
                </a:gridCol>
                <a:gridCol w="922036">
                  <a:extLst>
                    <a:ext uri="{9D8B030D-6E8A-4147-A177-3AD203B41FA5}">
                      <a16:colId xmlns:a16="http://schemas.microsoft.com/office/drawing/2014/main" val="20004"/>
                    </a:ext>
                  </a:extLst>
                </a:gridCol>
                <a:gridCol w="583830">
                  <a:extLst>
                    <a:ext uri="{9D8B030D-6E8A-4147-A177-3AD203B41FA5}">
                      <a16:colId xmlns:a16="http://schemas.microsoft.com/office/drawing/2014/main" val="20005"/>
                    </a:ext>
                  </a:extLst>
                </a:gridCol>
                <a:gridCol w="527845">
                  <a:extLst>
                    <a:ext uri="{9D8B030D-6E8A-4147-A177-3AD203B41FA5}">
                      <a16:colId xmlns:a16="http://schemas.microsoft.com/office/drawing/2014/main" val="20006"/>
                    </a:ext>
                  </a:extLst>
                </a:gridCol>
              </a:tblGrid>
              <a:tr h="3033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dirty="0" err="1"/>
                        <a:t>Suumo</a:t>
                      </a:r>
                      <a:r>
                        <a:rPr kumimoji="1" lang="ja-JP" altLang="en-US" sz="900" dirty="0"/>
                        <a:t>の競合情報（条件）</a:t>
                      </a:r>
                    </a:p>
                  </a:txBody>
                  <a:tcPr marL="99060" marR="99060" marT="49530" marB="49530">
                    <a:solidFill>
                      <a:schemeClr val="tx1">
                        <a:lumMod val="50000"/>
                        <a:lumOff val="50000"/>
                      </a:schemeClr>
                    </a:solidFill>
                  </a:tcPr>
                </a:tc>
                <a:tc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t>面積</a:t>
                      </a:r>
                      <a:endParaRPr kumimoji="1" lang="ja-JP" altLang="en-US" sz="900" dirty="0"/>
                    </a:p>
                  </a:txBody>
                  <a:tcPr marL="99060" marR="99060" marT="49530" marB="49530">
                    <a:solidFill>
                      <a:schemeClr val="tx1">
                        <a:lumMod val="50000"/>
                        <a:lumOff val="50000"/>
                      </a:schemeClr>
                    </a:solidFill>
                  </a:tcPr>
                </a:tc>
                <a:tc>
                  <a:txBody>
                    <a:bodyPr/>
                    <a:lstStyle/>
                    <a:p>
                      <a:r>
                        <a:rPr kumimoji="1" lang="ja-JP" altLang="en-US" sz="900"/>
                        <a:t>賃料</a:t>
                      </a:r>
                      <a:r>
                        <a:rPr kumimoji="1" lang="en-US" altLang="ja-JP" sz="900" dirty="0"/>
                        <a:t>/</a:t>
                      </a:r>
                      <a:r>
                        <a:rPr kumimoji="1" lang="ja-JP" altLang="en-US" sz="900" dirty="0"/>
                        <a:t>月</a:t>
                      </a:r>
                    </a:p>
                  </a:txBody>
                  <a:tcPr marL="99060" marR="99060" marT="49530" marB="49530">
                    <a:solidFill>
                      <a:schemeClr val="tx1">
                        <a:lumMod val="50000"/>
                        <a:lumOff val="50000"/>
                      </a:schemeClr>
                    </a:solidFill>
                  </a:tcPr>
                </a:tc>
                <a:tc>
                  <a:txBody>
                    <a:bodyPr/>
                    <a:lstStyle/>
                    <a:p>
                      <a:r>
                        <a:rPr kumimoji="1" lang="ja-JP" altLang="en-US" sz="900"/>
                        <a:t>共益費</a:t>
                      </a:r>
                      <a:r>
                        <a:rPr kumimoji="1" lang="en-US" altLang="ja-JP" sz="900" dirty="0"/>
                        <a:t>/</a:t>
                      </a:r>
                      <a:r>
                        <a:rPr kumimoji="1" lang="ja-JP" altLang="en-US" sz="900" dirty="0"/>
                        <a:t>月</a:t>
                      </a:r>
                    </a:p>
                  </a:txBody>
                  <a:tcPr marL="99060" marR="99060" marT="49530" marB="49530">
                    <a:solidFill>
                      <a:schemeClr val="tx1">
                        <a:lumMod val="50000"/>
                        <a:lumOff val="50000"/>
                      </a:schemeClr>
                    </a:solidFill>
                  </a:tcPr>
                </a:tc>
                <a:tc>
                  <a:txBody>
                    <a:bodyPr/>
                    <a:lstStyle/>
                    <a:p>
                      <a:r>
                        <a:rPr kumimoji="1" lang="ja-JP" altLang="en-US" sz="900"/>
                        <a:t>築年</a:t>
                      </a:r>
                      <a:endParaRPr kumimoji="1" lang="ja-JP" altLang="en-US" sz="900" dirty="0"/>
                    </a:p>
                  </a:txBody>
                  <a:tcPr marL="99060" marR="99060" marT="49530" marB="49530">
                    <a:solidFill>
                      <a:schemeClr val="tx1">
                        <a:lumMod val="50000"/>
                        <a:lumOff val="50000"/>
                      </a:schemeClr>
                    </a:solidFill>
                  </a:tcPr>
                </a:tc>
                <a:tc>
                  <a:txBody>
                    <a:bodyPr/>
                    <a:lstStyle/>
                    <a:p>
                      <a:r>
                        <a:rPr kumimoji="1" lang="ja-JP" altLang="en-US" sz="900"/>
                        <a:t>駅歩</a:t>
                      </a:r>
                      <a:endParaRPr kumimoji="1" lang="ja-JP" altLang="en-US" sz="900" dirty="0"/>
                    </a:p>
                  </a:txBody>
                  <a:tcPr marL="99060" marR="99060" marT="49530" marB="49530">
                    <a:solidFill>
                      <a:schemeClr val="tx1">
                        <a:lumMod val="50000"/>
                        <a:lumOff val="50000"/>
                      </a:schemeClr>
                    </a:solidFill>
                  </a:tcPr>
                </a:tc>
                <a:extLst>
                  <a:ext uri="{0D108BD9-81ED-4DB2-BD59-A6C34878D82A}">
                    <a16:rowId xmlns:a16="http://schemas.microsoft.com/office/drawing/2014/main" val="10000"/>
                  </a:ext>
                </a:extLst>
              </a:tr>
              <a:tr h="185401">
                <a:tc rowSpan="2">
                  <a:txBody>
                    <a:bodyPr/>
                    <a:lstStyle/>
                    <a:p>
                      <a:r>
                        <a:rPr kumimoji="1" lang="ja-JP" altLang="en-US" sz="1000" dirty="0"/>
                        <a:t>最寄駅　歩</a:t>
                      </a:r>
                      <a:r>
                        <a:rPr kumimoji="1" lang="en-US" altLang="ja-JP" sz="1000" dirty="0"/>
                        <a:t>15</a:t>
                      </a:r>
                      <a:r>
                        <a:rPr kumimoji="1" lang="ja-JP" altLang="en-US" sz="1000"/>
                        <a:t>分（</a:t>
                      </a:r>
                      <a:r>
                        <a:rPr kumimoji="1" lang="en-US" altLang="ja-JP" sz="1000" dirty="0"/>
                        <a:t>●●</a:t>
                      </a:r>
                      <a:r>
                        <a:rPr kumimoji="1" lang="ja-JP" altLang="en-US" sz="1000"/>
                        <a:t>駅</a:t>
                      </a:r>
                      <a:r>
                        <a:rPr kumimoji="1" lang="ja-JP" altLang="en-US" sz="1000" dirty="0"/>
                        <a:t>）</a:t>
                      </a:r>
                    </a:p>
                  </a:txBody>
                  <a:tcPr marL="99060" marR="99060" marT="49530" marB="49530"/>
                </a:tc>
                <a:tc>
                  <a:txBody>
                    <a:bodyPr/>
                    <a:lstStyle/>
                    <a:p>
                      <a:r>
                        <a:rPr kumimoji="1" lang="ja-JP" altLang="en-US" sz="1000" dirty="0"/>
                        <a:t>築</a:t>
                      </a:r>
                      <a:r>
                        <a:rPr kumimoji="1" lang="en-US" altLang="ja-JP" sz="1000" dirty="0"/>
                        <a:t>5</a:t>
                      </a:r>
                      <a:r>
                        <a:rPr kumimoji="1" lang="ja-JP" altLang="en-US" sz="1000" dirty="0"/>
                        <a:t>年内</a:t>
                      </a:r>
                    </a:p>
                  </a:txBody>
                  <a:tcPr marL="99060" marR="99060" marT="49530" marB="49530"/>
                </a:tc>
                <a:tc>
                  <a:txBody>
                    <a:bodyPr/>
                    <a:lstStyle/>
                    <a:p>
                      <a:r>
                        <a:rPr kumimoji="1" lang="en-US" altLang="ja-JP" sz="1000" dirty="0"/>
                        <a:t>20.38</a:t>
                      </a:r>
                      <a:r>
                        <a:rPr kumimoji="1" lang="ja-JP" altLang="en-US" sz="1000" dirty="0"/>
                        <a:t>　㎡</a:t>
                      </a:r>
                    </a:p>
                  </a:txBody>
                  <a:tcPr marL="99060" marR="99060" marT="49530" marB="49530"/>
                </a:tc>
                <a:tc>
                  <a:txBody>
                    <a:bodyPr/>
                    <a:lstStyle/>
                    <a:p>
                      <a:r>
                        <a:rPr kumimoji="1" lang="en-US" altLang="ja-JP" sz="1000" dirty="0"/>
                        <a:t>66000</a:t>
                      </a:r>
                      <a:r>
                        <a:rPr kumimoji="1" lang="ja-JP" altLang="en-US" sz="1000" dirty="0"/>
                        <a:t>（敷</a:t>
                      </a:r>
                      <a:r>
                        <a:rPr kumimoji="1" lang="en-US" altLang="ja-JP" sz="1000" dirty="0"/>
                        <a:t>1</a:t>
                      </a:r>
                      <a:r>
                        <a:rPr kumimoji="1" lang="ja-JP" altLang="en-US" sz="1000" dirty="0"/>
                        <a:t>礼</a:t>
                      </a:r>
                      <a:r>
                        <a:rPr kumimoji="1" lang="en-US" altLang="ja-JP" sz="1000" dirty="0"/>
                        <a:t>1)</a:t>
                      </a:r>
                      <a:endParaRPr kumimoji="1" lang="ja-JP" altLang="en-US" sz="1000" dirty="0"/>
                    </a:p>
                  </a:txBody>
                  <a:tcPr marL="99060" marR="99060" marT="49530" marB="49530"/>
                </a:tc>
                <a:tc>
                  <a:txBody>
                    <a:bodyPr/>
                    <a:lstStyle/>
                    <a:p>
                      <a:r>
                        <a:rPr kumimoji="1" lang="en-US" altLang="ja-JP" sz="1000" dirty="0"/>
                        <a:t>2000</a:t>
                      </a:r>
                      <a:endParaRPr kumimoji="1" lang="ja-JP" altLang="en-US" sz="1000" dirty="0"/>
                    </a:p>
                  </a:txBody>
                  <a:tcPr marL="99060" marR="99060" marT="49530" marB="49530"/>
                </a:tc>
                <a:tc>
                  <a:txBody>
                    <a:bodyPr/>
                    <a:lstStyle/>
                    <a:p>
                      <a:r>
                        <a:rPr kumimoji="1" lang="en-US" altLang="ja-JP" sz="1000" dirty="0"/>
                        <a:t>1</a:t>
                      </a:r>
                      <a:r>
                        <a:rPr kumimoji="1" lang="ja-JP" altLang="en-US" sz="1000" dirty="0"/>
                        <a:t>年</a:t>
                      </a:r>
                    </a:p>
                  </a:txBody>
                  <a:tcPr marL="99060" marR="99060" marT="49530" marB="49530"/>
                </a:tc>
                <a:tc>
                  <a:txBody>
                    <a:bodyPr/>
                    <a:lstStyle/>
                    <a:p>
                      <a:r>
                        <a:rPr kumimoji="1" lang="en-US" altLang="ja-JP" sz="1000" dirty="0"/>
                        <a:t>10</a:t>
                      </a:r>
                      <a:r>
                        <a:rPr kumimoji="1" lang="ja-JP" altLang="en-US" sz="1000" dirty="0"/>
                        <a:t>分</a:t>
                      </a:r>
                    </a:p>
                  </a:txBody>
                  <a:tcPr marL="99060" marR="99060" marT="49530" marB="49530"/>
                </a:tc>
                <a:extLst>
                  <a:ext uri="{0D108BD9-81ED-4DB2-BD59-A6C34878D82A}">
                    <a16:rowId xmlns:a16="http://schemas.microsoft.com/office/drawing/2014/main" val="10001"/>
                  </a:ext>
                </a:extLst>
              </a:tr>
              <a:tr h="185401">
                <a:tc vMerge="1">
                  <a:txBody>
                    <a:bodyPr/>
                    <a:lstStyle/>
                    <a:p>
                      <a:endParaRPr kumimoji="1" lang="ja-JP" alt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木造</a:t>
                      </a:r>
                    </a:p>
                  </a:txBody>
                  <a:tcPr marL="99060" marR="99060" marT="49530" marB="49530"/>
                </a:tc>
                <a:tc>
                  <a:txBody>
                    <a:bodyPr/>
                    <a:lstStyle/>
                    <a:p>
                      <a:r>
                        <a:rPr kumimoji="1" lang="en-US" altLang="ja-JP" sz="1000" dirty="0"/>
                        <a:t>22.2</a:t>
                      </a:r>
                      <a:r>
                        <a:rPr kumimoji="1" lang="ja-JP" altLang="en-US" sz="1000" dirty="0"/>
                        <a:t>　㎡</a:t>
                      </a:r>
                    </a:p>
                  </a:txBody>
                  <a:tcPr marL="99060" marR="99060" marT="49530" marB="49530"/>
                </a:tc>
                <a:tc>
                  <a:txBody>
                    <a:bodyPr/>
                    <a:lstStyle/>
                    <a:p>
                      <a:r>
                        <a:rPr kumimoji="1" lang="en-US" altLang="ja-JP" sz="1000" dirty="0"/>
                        <a:t>70000</a:t>
                      </a:r>
                      <a:r>
                        <a:rPr kumimoji="1" lang="ja-JP" altLang="en-US" sz="1000" dirty="0"/>
                        <a:t>（敷</a:t>
                      </a:r>
                      <a:r>
                        <a:rPr kumimoji="1" lang="en-US" altLang="ja-JP" sz="1000" dirty="0"/>
                        <a:t>1</a:t>
                      </a:r>
                      <a:r>
                        <a:rPr kumimoji="1" lang="ja-JP" altLang="en-US" sz="1000" dirty="0"/>
                        <a:t>礼</a:t>
                      </a:r>
                      <a:r>
                        <a:rPr kumimoji="1" lang="en-US" altLang="ja-JP" sz="1000" dirty="0"/>
                        <a:t>1</a:t>
                      </a:r>
                      <a:r>
                        <a:rPr kumimoji="1" lang="ja-JP" altLang="en-US" sz="1000" dirty="0"/>
                        <a:t>）</a:t>
                      </a:r>
                    </a:p>
                  </a:txBody>
                  <a:tcPr marL="99060" marR="99060" marT="49530" marB="49530"/>
                </a:tc>
                <a:tc>
                  <a:txBody>
                    <a:bodyPr/>
                    <a:lstStyle/>
                    <a:p>
                      <a:r>
                        <a:rPr kumimoji="1" lang="en-US" altLang="ja-JP" sz="1000" dirty="0"/>
                        <a:t>2000</a:t>
                      </a:r>
                      <a:endParaRPr kumimoji="1" lang="ja-JP" altLang="en-US" sz="1000" dirty="0"/>
                    </a:p>
                  </a:txBody>
                  <a:tcPr marL="99060" marR="99060" marT="49530" marB="49530"/>
                </a:tc>
                <a:tc>
                  <a:txBody>
                    <a:bodyPr/>
                    <a:lstStyle/>
                    <a:p>
                      <a:r>
                        <a:rPr kumimoji="1" lang="en-US" altLang="ja-JP" sz="1000" dirty="0"/>
                        <a:t>1</a:t>
                      </a:r>
                      <a:r>
                        <a:rPr kumimoji="1" lang="ja-JP" altLang="en-US" sz="1000" dirty="0"/>
                        <a:t>年</a:t>
                      </a:r>
                    </a:p>
                  </a:txBody>
                  <a:tcPr marL="99060" marR="99060" marT="49530" marB="49530"/>
                </a:tc>
                <a:tc>
                  <a:txBody>
                    <a:bodyPr/>
                    <a:lstStyle/>
                    <a:p>
                      <a:r>
                        <a:rPr kumimoji="1" lang="en-US" altLang="ja-JP" sz="1000" dirty="0"/>
                        <a:t>10</a:t>
                      </a:r>
                      <a:r>
                        <a:rPr kumimoji="1" lang="ja-JP" altLang="en-US" sz="1000" dirty="0"/>
                        <a:t>分</a:t>
                      </a:r>
                    </a:p>
                  </a:txBody>
                  <a:tcPr marL="99060" marR="99060" marT="49530" marB="49530"/>
                </a:tc>
                <a:extLst>
                  <a:ext uri="{0D108BD9-81ED-4DB2-BD59-A6C34878D82A}">
                    <a16:rowId xmlns:a16="http://schemas.microsoft.com/office/drawing/2014/main" val="10002"/>
                  </a:ext>
                </a:extLst>
              </a:tr>
              <a:tr h="185401">
                <a:tc>
                  <a:txBody>
                    <a:bodyPr/>
                    <a:lstStyle/>
                    <a:p>
                      <a:r>
                        <a:rPr kumimoji="1" lang="ja-JP" altLang="en-US" sz="1000" dirty="0"/>
                        <a:t>１</a:t>
                      </a:r>
                      <a:r>
                        <a:rPr kumimoji="1" lang="en-US" altLang="ja-JP" sz="1000" dirty="0"/>
                        <a:t>R</a:t>
                      </a:r>
                      <a:r>
                        <a:rPr kumimoji="1" lang="ja-JP" altLang="en-US" sz="1000" dirty="0"/>
                        <a:t>　</a:t>
                      </a:r>
                      <a:r>
                        <a:rPr kumimoji="1" lang="en-US" altLang="ja-JP" sz="1000" dirty="0"/>
                        <a:t>or</a:t>
                      </a:r>
                      <a:r>
                        <a:rPr kumimoji="1" lang="ja-JP" altLang="en-US" sz="1000" dirty="0"/>
                        <a:t>　</a:t>
                      </a:r>
                      <a:r>
                        <a:rPr kumimoji="1" lang="en-US" altLang="ja-JP" sz="1000" dirty="0"/>
                        <a:t>1K</a:t>
                      </a:r>
                      <a:endParaRPr kumimoji="1" lang="ja-JP" altLang="en-US" sz="1000" dirty="0"/>
                    </a:p>
                  </a:txBody>
                  <a:tcPr marL="99060" marR="99060" marT="49530" marB="49530"/>
                </a:tc>
                <a:tc>
                  <a:txBody>
                    <a:bodyPr/>
                    <a:lstStyle/>
                    <a:p>
                      <a:endParaRPr kumimoji="1" lang="ja-JP" altLang="en-US" sz="1000" dirty="0"/>
                    </a:p>
                  </a:txBody>
                  <a:tcPr marL="99060" marR="99060" marT="49530" marB="49530"/>
                </a:tc>
                <a:tc>
                  <a:txBody>
                    <a:bodyPr/>
                    <a:lstStyle/>
                    <a:p>
                      <a:r>
                        <a:rPr kumimoji="1" lang="en-US" altLang="ja-JP" sz="1000" dirty="0"/>
                        <a:t>32.6</a:t>
                      </a:r>
                      <a:r>
                        <a:rPr kumimoji="1" lang="ja-JP" altLang="en-US" sz="1000" baseline="0" dirty="0"/>
                        <a:t>　</a:t>
                      </a:r>
                      <a:r>
                        <a:rPr kumimoji="1" lang="ja-JP" altLang="en-US" sz="1000" dirty="0"/>
                        <a:t>㎡</a:t>
                      </a:r>
                    </a:p>
                  </a:txBody>
                  <a:tcPr marL="99060" marR="99060" marT="49530" marB="49530"/>
                </a:tc>
                <a:tc>
                  <a:txBody>
                    <a:bodyPr/>
                    <a:lstStyle/>
                    <a:p>
                      <a:r>
                        <a:rPr kumimoji="1" lang="en-US" altLang="ja-JP" sz="1000" dirty="0"/>
                        <a:t>73000</a:t>
                      </a:r>
                      <a:r>
                        <a:rPr kumimoji="1" lang="ja-JP" altLang="en-US" sz="1000" dirty="0"/>
                        <a:t>（敷</a:t>
                      </a:r>
                      <a:r>
                        <a:rPr kumimoji="1" lang="en-US" altLang="ja-JP" sz="1000" dirty="0"/>
                        <a:t>1</a:t>
                      </a:r>
                      <a:r>
                        <a:rPr kumimoji="1" lang="ja-JP" altLang="en-US" sz="1000" dirty="0"/>
                        <a:t>礼</a:t>
                      </a:r>
                      <a:r>
                        <a:rPr kumimoji="1" lang="en-US" altLang="ja-JP" sz="1000" dirty="0"/>
                        <a:t>1)</a:t>
                      </a:r>
                      <a:endParaRPr kumimoji="1" lang="ja-JP" altLang="en-US" sz="1000" dirty="0"/>
                    </a:p>
                  </a:txBody>
                  <a:tcPr marL="99060" marR="99060" marT="49530" marB="49530"/>
                </a:tc>
                <a:tc>
                  <a:txBody>
                    <a:bodyPr/>
                    <a:lstStyle/>
                    <a:p>
                      <a:r>
                        <a:rPr kumimoji="1" lang="en-US" altLang="ja-JP" sz="1000" dirty="0"/>
                        <a:t>2000</a:t>
                      </a:r>
                      <a:endParaRPr kumimoji="1" lang="ja-JP" altLang="en-US" sz="1000" dirty="0"/>
                    </a:p>
                  </a:txBody>
                  <a:tcPr marL="99060" marR="99060" marT="49530" marB="49530"/>
                </a:tc>
                <a:tc>
                  <a:txBody>
                    <a:bodyPr/>
                    <a:lstStyle/>
                    <a:p>
                      <a:r>
                        <a:rPr kumimoji="1" lang="en-US" altLang="ja-JP" sz="1000" dirty="0"/>
                        <a:t>0</a:t>
                      </a:r>
                      <a:r>
                        <a:rPr kumimoji="1" lang="ja-JP" altLang="en-US" sz="1000" dirty="0"/>
                        <a:t>年</a:t>
                      </a:r>
                    </a:p>
                  </a:txBody>
                  <a:tcPr marL="99060" marR="99060" marT="49530" marB="49530"/>
                </a:tc>
                <a:tc>
                  <a:txBody>
                    <a:bodyPr/>
                    <a:lstStyle/>
                    <a:p>
                      <a:r>
                        <a:rPr kumimoji="1" lang="en-US" altLang="ja-JP" sz="1000" dirty="0"/>
                        <a:t>10</a:t>
                      </a:r>
                      <a:r>
                        <a:rPr kumimoji="1" lang="ja-JP" altLang="en-US" sz="1000" dirty="0"/>
                        <a:t>分</a:t>
                      </a:r>
                    </a:p>
                  </a:txBody>
                  <a:tcPr marL="99060" marR="99060" marT="49530" marB="49530"/>
                </a:tc>
                <a:extLst>
                  <a:ext uri="{0D108BD9-81ED-4DB2-BD59-A6C34878D82A}">
                    <a16:rowId xmlns:a16="http://schemas.microsoft.com/office/drawing/2014/main" val="10003"/>
                  </a:ext>
                </a:extLst>
              </a:tr>
            </a:tbl>
          </a:graphicData>
        </a:graphic>
      </p:graphicFrame>
      <p:sp>
        <p:nvSpPr>
          <p:cNvPr id="6" name="テキスト ボックス 5"/>
          <p:cNvSpPr txBox="1"/>
          <p:nvPr/>
        </p:nvSpPr>
        <p:spPr>
          <a:xfrm>
            <a:off x="795856" y="6136992"/>
            <a:ext cx="8513659" cy="392415"/>
          </a:xfrm>
          <a:prstGeom prst="rect">
            <a:avLst/>
          </a:prstGeom>
          <a:noFill/>
        </p:spPr>
        <p:txBody>
          <a:bodyPr wrap="square" rtlCol="0">
            <a:spAutoFit/>
          </a:bodyPr>
          <a:lstStyle/>
          <a:p>
            <a:r>
              <a:rPr kumimoji="1" lang="en-US" altLang="ja-JP" sz="1950" dirty="0"/>
              <a:t> 【</a:t>
            </a:r>
            <a:r>
              <a:rPr kumimoji="1" lang="ja-JP" altLang="en-US" sz="1950" dirty="0"/>
              <a:t>物件価格</a:t>
            </a:r>
            <a:r>
              <a:rPr kumimoji="1" lang="en-US" altLang="ja-JP" sz="1950" dirty="0"/>
              <a:t>】 \87,138,600</a:t>
            </a:r>
            <a:r>
              <a:rPr kumimoji="1" lang="ja-JP" altLang="en-US" sz="1950" dirty="0"/>
              <a:t>　</a:t>
            </a:r>
            <a:r>
              <a:rPr kumimoji="1" lang="en-US" altLang="ja-JP" sz="1950" dirty="0"/>
              <a:t>【</a:t>
            </a:r>
            <a:r>
              <a:rPr kumimoji="1" lang="ja-JP" altLang="en-US" sz="1950" dirty="0"/>
              <a:t>家賃年収</a:t>
            </a:r>
            <a:r>
              <a:rPr kumimoji="1" lang="en-US" altLang="ja-JP" sz="1950" dirty="0"/>
              <a:t>】 \8,088,000</a:t>
            </a:r>
            <a:r>
              <a:rPr kumimoji="1" lang="ja-JP" altLang="en-US" sz="1950" dirty="0"/>
              <a:t>　</a:t>
            </a:r>
            <a:r>
              <a:rPr kumimoji="1" lang="en-US" altLang="ja-JP" sz="1950" dirty="0">
                <a:solidFill>
                  <a:srgbClr val="FF0000"/>
                </a:solidFill>
              </a:rPr>
              <a:t>【</a:t>
            </a:r>
            <a:r>
              <a:rPr kumimoji="1" lang="ja-JP" altLang="en-US" sz="1950" dirty="0">
                <a:solidFill>
                  <a:srgbClr val="FF0000"/>
                </a:solidFill>
              </a:rPr>
              <a:t>想定表面利回</a:t>
            </a:r>
            <a:r>
              <a:rPr kumimoji="1" lang="en-US" altLang="ja-JP" sz="1950" dirty="0">
                <a:solidFill>
                  <a:srgbClr val="FF0000"/>
                </a:solidFill>
              </a:rPr>
              <a:t>】</a:t>
            </a:r>
            <a:r>
              <a:rPr kumimoji="1" lang="ja-JP" altLang="en-US" sz="1950" dirty="0">
                <a:solidFill>
                  <a:srgbClr val="FF0000"/>
                </a:solidFill>
              </a:rPr>
              <a:t> </a:t>
            </a:r>
            <a:r>
              <a:rPr kumimoji="1" lang="en-US" altLang="ja-JP" sz="1950" dirty="0">
                <a:solidFill>
                  <a:srgbClr val="FF0000"/>
                </a:solidFill>
              </a:rPr>
              <a:t>9.28%</a:t>
            </a:r>
            <a:endParaRPr kumimoji="1" lang="ja-JP" altLang="en-US" sz="1950" dirty="0">
              <a:solidFill>
                <a:srgbClr val="FF0000"/>
              </a:solidFill>
            </a:endParaRPr>
          </a:p>
        </p:txBody>
      </p:sp>
      <p:sp>
        <p:nvSpPr>
          <p:cNvPr id="7" name="ホームベース 6">
            <a:extLst>
              <a:ext uri="{FF2B5EF4-FFF2-40B4-BE49-F238E27FC236}">
                <a16:creationId xmlns:a16="http://schemas.microsoft.com/office/drawing/2014/main" id="{669160A3-F65C-DEE7-0BF3-D2FE2324B75B}"/>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3-2.</a:t>
            </a:r>
            <a:r>
              <a:rPr kumimoji="1" lang="ja-JP" altLang="en-US"/>
              <a:t>物件</a:t>
            </a:r>
            <a:r>
              <a:rPr kumimoji="1" lang="en-US" altLang="ja-JP" dirty="0"/>
              <a:t>		</a:t>
            </a:r>
            <a:r>
              <a:rPr kumimoji="1" lang="ja-JP" altLang="en-US"/>
              <a:t>賃料相場・レントロール</a:t>
            </a:r>
            <a:endParaRPr kumimoji="1" lang="en-US" altLang="ja-JP" dirty="0"/>
          </a:p>
        </p:txBody>
      </p:sp>
      <p:pic>
        <p:nvPicPr>
          <p:cNvPr id="8" name="図 7">
            <a:extLst>
              <a:ext uri="{FF2B5EF4-FFF2-40B4-BE49-F238E27FC236}">
                <a16:creationId xmlns:a16="http://schemas.microsoft.com/office/drawing/2014/main" id="{9CD63B02-84AD-19E8-51C5-98606ED135B1}"/>
              </a:ext>
            </a:extLst>
          </p:cNvPr>
          <p:cNvPicPr>
            <a:picLocks noChangeAspect="1"/>
          </p:cNvPicPr>
          <p:nvPr/>
        </p:nvPicPr>
        <p:blipFill>
          <a:blip r:embed="rId2"/>
          <a:stretch>
            <a:fillRect/>
          </a:stretch>
        </p:blipFill>
        <p:spPr>
          <a:xfrm>
            <a:off x="5974274" y="3286115"/>
            <a:ext cx="1795293" cy="2700568"/>
          </a:xfrm>
          <a:prstGeom prst="rect">
            <a:avLst/>
          </a:prstGeom>
          <a:ln>
            <a:solidFill>
              <a:schemeClr val="tx1"/>
            </a:solidFill>
          </a:ln>
        </p:spPr>
      </p:pic>
      <p:sp>
        <p:nvSpPr>
          <p:cNvPr id="9" name="正方形/長方形 8">
            <a:extLst>
              <a:ext uri="{FF2B5EF4-FFF2-40B4-BE49-F238E27FC236}">
                <a16:creationId xmlns:a16="http://schemas.microsoft.com/office/drawing/2014/main" id="{9BBFB515-20EB-A61A-60F3-1C9AE02EAF91}"/>
              </a:ext>
            </a:extLst>
          </p:cNvPr>
          <p:cNvSpPr/>
          <p:nvPr/>
        </p:nvSpPr>
        <p:spPr>
          <a:xfrm>
            <a:off x="6199981" y="578309"/>
            <a:ext cx="3377326" cy="249095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200">
                <a:solidFill>
                  <a:srgbClr val="0070C0"/>
                </a:solidFill>
                <a:latin typeface="+mn-ea"/>
              </a:rPr>
              <a:t>（</a:t>
            </a:r>
            <a:r>
              <a:rPr kumimoji="1" lang="en-US" altLang="ja-JP" sz="1200" dirty="0" err="1">
                <a:solidFill>
                  <a:srgbClr val="0070C0"/>
                </a:solidFill>
                <a:latin typeface="+mn-ea"/>
              </a:rPr>
              <a:t>Suumo</a:t>
            </a:r>
            <a:r>
              <a:rPr kumimoji="1" lang="ja-JP" altLang="en-US" sz="1200">
                <a:solidFill>
                  <a:srgbClr val="0070C0"/>
                </a:solidFill>
                <a:latin typeface="+mn-ea"/>
              </a:rPr>
              <a:t>などで同条件の物件</a:t>
            </a:r>
            <a:endParaRPr kumimoji="1" lang="en-US" altLang="ja-JP" sz="1200" dirty="0">
              <a:solidFill>
                <a:srgbClr val="0070C0"/>
              </a:solidFill>
              <a:latin typeface="+mn-ea"/>
            </a:endParaRPr>
          </a:p>
          <a:p>
            <a:r>
              <a:rPr kumimoji="1" lang="ja-JP" altLang="en-US" sz="1200">
                <a:solidFill>
                  <a:srgbClr val="0070C0"/>
                </a:solidFill>
                <a:latin typeface="+mn-ea"/>
              </a:rPr>
              <a:t>・築年数（新築</a:t>
            </a:r>
            <a:r>
              <a:rPr kumimoji="1" lang="en-US" altLang="ja-JP" sz="1200" dirty="0">
                <a:solidFill>
                  <a:srgbClr val="0070C0"/>
                </a:solidFill>
                <a:latin typeface="+mn-ea"/>
              </a:rPr>
              <a:t>〜5</a:t>
            </a:r>
            <a:r>
              <a:rPr kumimoji="1" lang="ja-JP" altLang="en-US" sz="1200">
                <a:solidFill>
                  <a:srgbClr val="0070C0"/>
                </a:solidFill>
                <a:latin typeface="+mn-ea"/>
              </a:rPr>
              <a:t>年くらい）</a:t>
            </a:r>
            <a:endParaRPr kumimoji="1" lang="en-US" altLang="ja-JP" sz="1200" dirty="0">
              <a:solidFill>
                <a:srgbClr val="0070C0"/>
              </a:solidFill>
              <a:latin typeface="+mn-ea"/>
            </a:endParaRPr>
          </a:p>
          <a:p>
            <a:r>
              <a:rPr kumimoji="1" lang="ja-JP" altLang="en-US" sz="1200">
                <a:solidFill>
                  <a:srgbClr val="0070C0"/>
                </a:solidFill>
                <a:latin typeface="+mn-ea"/>
              </a:rPr>
              <a:t>・最寄駅＋距離</a:t>
            </a:r>
            <a:endParaRPr kumimoji="1" lang="en-US" altLang="ja-JP" sz="1200" dirty="0">
              <a:solidFill>
                <a:srgbClr val="0070C0"/>
              </a:solidFill>
              <a:latin typeface="+mn-ea"/>
            </a:endParaRPr>
          </a:p>
          <a:p>
            <a:r>
              <a:rPr kumimoji="1" lang="ja-JP" altLang="en-US" sz="1200">
                <a:solidFill>
                  <a:srgbClr val="0070C0"/>
                </a:solidFill>
                <a:latin typeface="+mn-ea"/>
              </a:rPr>
              <a:t>・面積</a:t>
            </a:r>
            <a:endParaRPr kumimoji="1" lang="en-US" altLang="ja-JP" sz="1200" dirty="0">
              <a:solidFill>
                <a:srgbClr val="0070C0"/>
              </a:solidFill>
              <a:latin typeface="+mn-ea"/>
            </a:endParaRPr>
          </a:p>
          <a:p>
            <a:r>
              <a:rPr kumimoji="1" lang="ja-JP" altLang="en-US" sz="1200">
                <a:solidFill>
                  <a:srgbClr val="0070C0"/>
                </a:solidFill>
                <a:latin typeface="+mn-ea"/>
              </a:rPr>
              <a:t>・間取</a:t>
            </a:r>
            <a:endParaRPr kumimoji="1" lang="en-US" altLang="ja-JP" sz="1200" dirty="0">
              <a:solidFill>
                <a:srgbClr val="0070C0"/>
              </a:solidFill>
              <a:latin typeface="+mn-ea"/>
            </a:endParaRPr>
          </a:p>
          <a:p>
            <a:r>
              <a:rPr kumimoji="1" lang="ja-JP" altLang="en-US" sz="1200">
                <a:solidFill>
                  <a:srgbClr val="0070C0"/>
                </a:solidFill>
                <a:latin typeface="+mn-ea"/>
              </a:rPr>
              <a:t>・設備</a:t>
            </a:r>
            <a:endParaRPr kumimoji="1" lang="en-US" altLang="ja-JP" sz="1200" dirty="0">
              <a:solidFill>
                <a:srgbClr val="0070C0"/>
              </a:solidFill>
              <a:latin typeface="+mn-ea"/>
            </a:endParaRPr>
          </a:p>
          <a:p>
            <a:r>
              <a:rPr kumimoji="1" lang="ja-JP" altLang="en-US" sz="1200">
                <a:solidFill>
                  <a:srgbClr val="0070C0"/>
                </a:solidFill>
                <a:latin typeface="+mn-ea"/>
              </a:rPr>
              <a:t>など同条件の物件を検索し、比較的近しいものをスクショで撮って左のように掲示すると良い）</a:t>
            </a:r>
            <a:endParaRPr kumimoji="1" lang="en-US" altLang="ja-JP" sz="1200" dirty="0">
              <a:solidFill>
                <a:srgbClr val="0070C0"/>
              </a:solidFill>
              <a:latin typeface="+mn-ea"/>
            </a:endParaRPr>
          </a:p>
          <a:p>
            <a:endParaRPr kumimoji="1" lang="en-US" altLang="ja-JP" sz="1200" dirty="0">
              <a:solidFill>
                <a:srgbClr val="0070C0"/>
              </a:solidFill>
              <a:latin typeface="+mn-ea"/>
            </a:endParaRPr>
          </a:p>
          <a:p>
            <a:r>
              <a:rPr kumimoji="1" lang="ja-JP" altLang="en-US" sz="1200">
                <a:solidFill>
                  <a:srgbClr val="0070C0"/>
                </a:solidFill>
                <a:latin typeface="+mn-ea"/>
              </a:rPr>
              <a:t>＜注意点</a:t>
            </a:r>
            <a:r>
              <a:rPr kumimoji="1" lang="en-US" altLang="ja-JP" sz="1200" dirty="0">
                <a:solidFill>
                  <a:srgbClr val="0070C0"/>
                </a:solidFill>
                <a:latin typeface="+mn-ea"/>
              </a:rPr>
              <a:t>&gt;</a:t>
            </a:r>
            <a:br>
              <a:rPr kumimoji="1" lang="en-US" altLang="ja-JP" sz="1200" dirty="0">
                <a:solidFill>
                  <a:srgbClr val="0070C0"/>
                </a:solidFill>
                <a:latin typeface="+mn-ea"/>
              </a:rPr>
            </a:br>
            <a:r>
              <a:rPr kumimoji="1" lang="ja-JP" altLang="en-US" sz="1200">
                <a:solidFill>
                  <a:srgbClr val="0070C0"/>
                </a:solidFill>
                <a:latin typeface="+mn-ea"/>
              </a:rPr>
              <a:t>・分譲仕様（大抵、階数が高い）</a:t>
            </a:r>
            <a:endParaRPr kumimoji="1" lang="en-US" altLang="ja-JP" sz="1200" dirty="0">
              <a:solidFill>
                <a:srgbClr val="0070C0"/>
              </a:solidFill>
              <a:latin typeface="+mn-ea"/>
            </a:endParaRPr>
          </a:p>
          <a:p>
            <a:r>
              <a:rPr kumimoji="1" lang="ja-JP" altLang="en-US" sz="1200">
                <a:solidFill>
                  <a:srgbClr val="0070C0"/>
                </a:solidFill>
                <a:latin typeface="+mn-ea"/>
              </a:rPr>
              <a:t>などは設備スペックに乖離が出ると比較材料としてはそぐわないので除外すること</a:t>
            </a:r>
            <a:endParaRPr kumimoji="1" lang="en-US" altLang="ja-JP" sz="1200" dirty="0">
              <a:solidFill>
                <a:srgbClr val="0070C0"/>
              </a:solidFill>
              <a:latin typeface="+mn-ea"/>
            </a:endParaRPr>
          </a:p>
        </p:txBody>
      </p:sp>
      <p:pic>
        <p:nvPicPr>
          <p:cNvPr id="10" name="図 9">
            <a:extLst>
              <a:ext uri="{FF2B5EF4-FFF2-40B4-BE49-F238E27FC236}">
                <a16:creationId xmlns:a16="http://schemas.microsoft.com/office/drawing/2014/main" id="{8786CB52-F322-118E-AECD-8C6DDC90713A}"/>
              </a:ext>
            </a:extLst>
          </p:cNvPr>
          <p:cNvPicPr>
            <a:picLocks noChangeAspect="1"/>
          </p:cNvPicPr>
          <p:nvPr/>
        </p:nvPicPr>
        <p:blipFill>
          <a:blip r:embed="rId2"/>
          <a:stretch>
            <a:fillRect/>
          </a:stretch>
        </p:blipFill>
        <p:spPr>
          <a:xfrm>
            <a:off x="7917200" y="3286115"/>
            <a:ext cx="1795293" cy="2700568"/>
          </a:xfrm>
          <a:prstGeom prst="rect">
            <a:avLst/>
          </a:prstGeom>
          <a:ln>
            <a:solidFill>
              <a:schemeClr val="tx1"/>
            </a:solidFill>
          </a:ln>
        </p:spPr>
      </p:pic>
      <p:sp>
        <p:nvSpPr>
          <p:cNvPr id="4" name="スライド番号プレースホルダー 3">
            <a:extLst>
              <a:ext uri="{FF2B5EF4-FFF2-40B4-BE49-F238E27FC236}">
                <a16:creationId xmlns:a16="http://schemas.microsoft.com/office/drawing/2014/main" id="{2A273637-4F6E-10A5-B2D0-CBDBDBED412C}"/>
              </a:ext>
            </a:extLst>
          </p:cNvPr>
          <p:cNvSpPr>
            <a:spLocks noGrp="1"/>
          </p:cNvSpPr>
          <p:nvPr>
            <p:ph type="sldNum" sz="quarter" idx="12"/>
          </p:nvPr>
        </p:nvSpPr>
        <p:spPr/>
        <p:txBody>
          <a:bodyPr/>
          <a:lstStyle/>
          <a:p>
            <a:fld id="{57AF16DE-A0D5-4438-950F-5B1E159C2C28}" type="slidenum">
              <a:rPr lang="en-US" smtClean="0"/>
              <a:t>9</a:t>
            </a:fld>
            <a:endParaRPr lang="en-US"/>
          </a:p>
        </p:txBody>
      </p:sp>
    </p:spTree>
    <p:extLst>
      <p:ext uri="{BB962C8B-B14F-4D97-AF65-F5344CB8AC3E}">
        <p14:creationId xmlns:p14="http://schemas.microsoft.com/office/powerpoint/2010/main" val="2903425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3-3.</a:t>
            </a:r>
            <a:r>
              <a:rPr kumimoji="1" lang="ja-JP" altLang="en-US"/>
              <a:t>物件</a:t>
            </a:r>
            <a:r>
              <a:rPr kumimoji="1" lang="en-US" altLang="ja-JP" dirty="0"/>
              <a:t>		</a:t>
            </a:r>
            <a:r>
              <a:rPr kumimoji="1" lang="ja-JP" altLang="en-US"/>
              <a:t>積算評価</a:t>
            </a:r>
            <a:endParaRPr kumimoji="1" lang="en-US" altLang="ja-JP" dirty="0"/>
          </a:p>
        </p:txBody>
      </p:sp>
      <p:graphicFrame>
        <p:nvGraphicFramePr>
          <p:cNvPr id="2" name="コンテンツ プレースホルダー 2">
            <a:extLst>
              <a:ext uri="{FF2B5EF4-FFF2-40B4-BE49-F238E27FC236}">
                <a16:creationId xmlns:a16="http://schemas.microsoft.com/office/drawing/2014/main" id="{9E709981-31D9-2336-81C9-96CA95B53AF4}"/>
              </a:ext>
            </a:extLst>
          </p:cNvPr>
          <p:cNvGraphicFramePr>
            <a:graphicFrameLocks noGrp="1"/>
          </p:cNvGraphicFramePr>
          <p:nvPr>
            <p:ph idx="1"/>
          </p:nvPr>
        </p:nvGraphicFramePr>
        <p:xfrm>
          <a:off x="733943" y="1176494"/>
          <a:ext cx="8438114" cy="1257300"/>
        </p:xfrm>
        <a:graphic>
          <a:graphicData uri="http://schemas.openxmlformats.org/drawingml/2006/table">
            <a:tbl>
              <a:tblPr firstRow="1" bandRow="1">
                <a:tableStyleId>{5940675A-B579-460E-94D1-54222C63F5DA}</a:tableStyleId>
              </a:tblPr>
              <a:tblGrid>
                <a:gridCol w="1501968">
                  <a:extLst>
                    <a:ext uri="{9D8B030D-6E8A-4147-A177-3AD203B41FA5}">
                      <a16:colId xmlns:a16="http://schemas.microsoft.com/office/drawing/2014/main" val="20000"/>
                    </a:ext>
                  </a:extLst>
                </a:gridCol>
                <a:gridCol w="1354543">
                  <a:extLst>
                    <a:ext uri="{9D8B030D-6E8A-4147-A177-3AD203B41FA5}">
                      <a16:colId xmlns:a16="http://schemas.microsoft.com/office/drawing/2014/main" val="20001"/>
                    </a:ext>
                  </a:extLst>
                </a:gridCol>
                <a:gridCol w="1444262">
                  <a:extLst>
                    <a:ext uri="{9D8B030D-6E8A-4147-A177-3AD203B41FA5}">
                      <a16:colId xmlns:a16="http://schemas.microsoft.com/office/drawing/2014/main" val="20002"/>
                    </a:ext>
                  </a:extLst>
                </a:gridCol>
                <a:gridCol w="1354543">
                  <a:extLst>
                    <a:ext uri="{9D8B030D-6E8A-4147-A177-3AD203B41FA5}">
                      <a16:colId xmlns:a16="http://schemas.microsoft.com/office/drawing/2014/main" val="20003"/>
                    </a:ext>
                  </a:extLst>
                </a:gridCol>
                <a:gridCol w="1391399">
                  <a:extLst>
                    <a:ext uri="{9D8B030D-6E8A-4147-A177-3AD203B41FA5}">
                      <a16:colId xmlns:a16="http://schemas.microsoft.com/office/drawing/2014/main" val="20004"/>
                    </a:ext>
                  </a:extLst>
                </a:gridCol>
                <a:gridCol w="1391399">
                  <a:extLst>
                    <a:ext uri="{9D8B030D-6E8A-4147-A177-3AD203B41FA5}">
                      <a16:colId xmlns:a16="http://schemas.microsoft.com/office/drawing/2014/main" val="20005"/>
                    </a:ext>
                  </a:extLst>
                </a:gridCol>
              </a:tblGrid>
              <a:tr h="247650">
                <a:tc gridSpan="4">
                  <a:txBody>
                    <a:bodyPr/>
                    <a:lstStyle/>
                    <a:p>
                      <a:r>
                        <a:rPr kumimoji="1" lang="en-US" altLang="ja-JP" sz="1000" dirty="0">
                          <a:solidFill>
                            <a:schemeClr val="bg1"/>
                          </a:solidFill>
                        </a:rPr>
                        <a:t>A</a:t>
                      </a:r>
                      <a:r>
                        <a:rPr kumimoji="1" lang="ja-JP" altLang="en-US" sz="1000">
                          <a:solidFill>
                            <a:schemeClr val="bg1"/>
                          </a:solidFill>
                        </a:rPr>
                        <a:t>：土地</a:t>
                      </a:r>
                      <a:endParaRPr kumimoji="1" lang="ja-JP" altLang="en-US" sz="1000" dirty="0">
                        <a:solidFill>
                          <a:schemeClr val="bg1"/>
                        </a:solidFill>
                      </a:endParaRPr>
                    </a:p>
                  </a:txBody>
                  <a:tcPr marL="99060" marR="99060" marT="49530" marB="49530">
                    <a:solidFill>
                      <a:schemeClr val="tx1"/>
                    </a:solidFill>
                  </a:tcPr>
                </a:tc>
                <a:tc hMerge="1">
                  <a:txBody>
                    <a:bodyPr/>
                    <a:lstStyle/>
                    <a:p>
                      <a:endParaRPr kumimoji="1" lang="ja-JP" altLang="en-US" sz="900" dirty="0"/>
                    </a:p>
                  </a:txBody>
                  <a:tcPr>
                    <a:solidFill>
                      <a:schemeClr val="accent2">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gridSpan="2">
                  <a:txBody>
                    <a:bodyPr/>
                    <a:lstStyle/>
                    <a:p>
                      <a:endParaRPr kumimoji="1" lang="en-US" altLang="ja-JP" sz="1000" b="1" dirty="0">
                        <a:solidFill>
                          <a:schemeClr val="bg1"/>
                        </a:solidFill>
                      </a:endParaRPr>
                    </a:p>
                  </a:txBody>
                  <a:tcPr marL="99060" marR="99060" marT="49530" marB="49530">
                    <a:solidFill>
                      <a:schemeClr val="tx1"/>
                    </a:solidFill>
                  </a:tcPr>
                </a:tc>
                <a:tc hMerge="1">
                  <a:txBody>
                    <a:bodyPr/>
                    <a:lstStyle/>
                    <a:p>
                      <a:endParaRPr kumimoji="1" lang="ja-JP" altLang="en-US"/>
                    </a:p>
                  </a:txBody>
                  <a:tcPr>
                    <a:solidFill>
                      <a:schemeClr val="bg1"/>
                    </a:solidFill>
                  </a:tcPr>
                </a:tc>
                <a:extLst>
                  <a:ext uri="{0D108BD9-81ED-4DB2-BD59-A6C34878D82A}">
                    <a16:rowId xmlns:a16="http://schemas.microsoft.com/office/drawing/2014/main" val="10000"/>
                  </a:ext>
                </a:extLst>
              </a:tr>
              <a:tr h="247650">
                <a:tc>
                  <a:txBody>
                    <a:bodyPr/>
                    <a:lstStyle/>
                    <a:p>
                      <a:r>
                        <a:rPr kumimoji="1" lang="ja-JP" altLang="en-US" sz="1000"/>
                        <a:t>相続税路線価</a:t>
                      </a:r>
                      <a:endParaRPr kumimoji="1" lang="ja-JP" altLang="en-US" sz="1000" dirty="0"/>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\25,000,000</a:t>
                      </a:r>
                      <a:endParaRPr kumimoji="1" lang="ja-JP" altLang="en-US" sz="1000" dirty="0"/>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土地面積</a:t>
                      </a: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t>約　</a:t>
                      </a:r>
                      <a:r>
                        <a:rPr kumimoji="1" lang="en-US" altLang="ja-JP" sz="1000" dirty="0"/>
                        <a:t>100.00</a:t>
                      </a:r>
                      <a:r>
                        <a:rPr kumimoji="1" lang="ja-JP" altLang="en-US" sz="1000"/>
                        <a:t>㎡</a:t>
                      </a:r>
                      <a:endParaRPr kumimoji="1" lang="ja-JP" altLang="en-US" sz="1000" dirty="0"/>
                    </a:p>
                  </a:txBody>
                  <a:tcPr marL="99060" marR="99060" marT="49530" marB="49530"/>
                </a:tc>
                <a:tc>
                  <a:txBody>
                    <a:bodyPr/>
                    <a:lstStyle/>
                    <a:p>
                      <a:r>
                        <a:rPr kumimoji="1" lang="en-US" altLang="ja-JP" sz="1000" dirty="0">
                          <a:solidFill>
                            <a:schemeClr val="tx1"/>
                          </a:solidFill>
                        </a:rPr>
                        <a:t>/</a:t>
                      </a:r>
                      <a:r>
                        <a:rPr kumimoji="1" lang="ja-JP" altLang="en-US" sz="1000" dirty="0">
                          <a:solidFill>
                            <a:schemeClr val="tx1"/>
                          </a:solidFill>
                        </a:rPr>
                        <a:t>㎡路線価</a:t>
                      </a:r>
                    </a:p>
                  </a:txBody>
                  <a:tcPr marL="99060" marR="99060" marT="49530" marB="49530"/>
                </a:tc>
                <a:tc>
                  <a:txBody>
                    <a:bodyPr/>
                    <a:lstStyle/>
                    <a:p>
                      <a:r>
                        <a:rPr kumimoji="1" lang="ja-JP" altLang="en-US" sz="1000" dirty="0"/>
                        <a:t>　　</a:t>
                      </a:r>
                      <a:r>
                        <a:rPr kumimoji="1" lang="en-US" altLang="ja-JP" sz="1000" dirty="0"/>
                        <a:t>\250,000</a:t>
                      </a:r>
                      <a:endParaRPr kumimoji="1" lang="ja-JP" altLang="en-US" sz="1000" dirty="0"/>
                    </a:p>
                  </a:txBody>
                  <a:tcPr marL="99060" marR="99060" marT="49530" marB="49530"/>
                </a:tc>
                <a:extLst>
                  <a:ext uri="{0D108BD9-81ED-4DB2-BD59-A6C34878D82A}">
                    <a16:rowId xmlns:a16="http://schemas.microsoft.com/office/drawing/2014/main" val="10002"/>
                  </a:ext>
                </a:extLst>
              </a:tr>
              <a:tr h="247650">
                <a:tc gridSpan="4">
                  <a:txBody>
                    <a:bodyPr/>
                    <a:lstStyle/>
                    <a:p>
                      <a:r>
                        <a:rPr kumimoji="1" lang="en-US" altLang="ja-JP" sz="1000" b="1" dirty="0">
                          <a:solidFill>
                            <a:schemeClr val="bg1"/>
                          </a:solidFill>
                        </a:rPr>
                        <a:t>B:</a:t>
                      </a:r>
                      <a:r>
                        <a:rPr kumimoji="1" lang="ja-JP" altLang="en-US" sz="1000" b="1">
                          <a:solidFill>
                            <a:schemeClr val="bg1"/>
                          </a:solidFill>
                        </a:rPr>
                        <a:t>建物（</a:t>
                      </a:r>
                      <a:r>
                        <a:rPr kumimoji="1" lang="en-US" altLang="ja-JP" sz="1000" b="1" dirty="0">
                          <a:solidFill>
                            <a:schemeClr val="bg1"/>
                          </a:solidFill>
                        </a:rPr>
                        <a:t>RC</a:t>
                      </a:r>
                      <a:r>
                        <a:rPr kumimoji="1" lang="ja-JP" altLang="en-US" sz="1000" b="1">
                          <a:solidFill>
                            <a:schemeClr val="bg1"/>
                          </a:solidFill>
                        </a:rPr>
                        <a:t>造）</a:t>
                      </a:r>
                      <a:endParaRPr kumimoji="1" lang="ja-JP" altLang="en-US" sz="1000" b="1" dirty="0">
                        <a:solidFill>
                          <a:schemeClr val="bg1"/>
                        </a:solidFill>
                      </a:endParaRPr>
                    </a:p>
                  </a:txBody>
                  <a:tcPr marL="99060" marR="99060" marT="49530" marB="49530">
                    <a:solidFill>
                      <a:schemeClr val="tx1"/>
                    </a:solidFill>
                  </a:tcPr>
                </a:tc>
                <a:tc hMerge="1">
                  <a:txBody>
                    <a:bodyPr/>
                    <a:lstStyle/>
                    <a:p>
                      <a:endParaRPr kumimoji="1" lang="ja-JP" altLang="en-US" sz="900" dirty="0"/>
                    </a:p>
                  </a:txBody>
                  <a:tcPr>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endParaRPr kumimoji="1" lang="en-US" altLang="ja-JP" sz="1000" b="1" dirty="0">
                        <a:solidFill>
                          <a:schemeClr val="bg1"/>
                        </a:solidFill>
                      </a:endParaRPr>
                    </a:p>
                  </a:txBody>
                  <a:tcPr marL="99060" marR="99060" marT="49530" marB="49530">
                    <a:solidFill>
                      <a:schemeClr val="tx1"/>
                    </a:solidFill>
                  </a:tcPr>
                </a:tc>
                <a:tc hMerge="1">
                  <a:txBody>
                    <a:bodyPr/>
                    <a:lstStyle/>
                    <a:p>
                      <a:endParaRPr kumimoji="1" lang="ja-JP" altLang="en-US"/>
                    </a:p>
                  </a:txBody>
                  <a:tcPr>
                    <a:solidFill>
                      <a:schemeClr val="bg1"/>
                    </a:solidFill>
                  </a:tcPr>
                </a:tc>
                <a:extLst>
                  <a:ext uri="{0D108BD9-81ED-4DB2-BD59-A6C34878D82A}">
                    <a16:rowId xmlns:a16="http://schemas.microsoft.com/office/drawing/2014/main" val="10003"/>
                  </a:ext>
                </a:extLst>
              </a:tr>
              <a:tr h="247650">
                <a:tc>
                  <a:txBody>
                    <a:bodyPr/>
                    <a:lstStyle/>
                    <a:p>
                      <a:r>
                        <a:rPr kumimoji="1" lang="ja-JP" altLang="en-US" sz="1000" b="0"/>
                        <a:t>建物再調達価格</a:t>
                      </a:r>
                      <a:endParaRPr kumimoji="1" lang="ja-JP" altLang="en-US" sz="1000" b="0" dirty="0"/>
                    </a:p>
                  </a:txBody>
                  <a:tcPr marL="99060" marR="99060" marT="49530" marB="49530"/>
                </a:tc>
                <a:tc>
                  <a:txBody>
                    <a:bodyPr/>
                    <a:lstStyle/>
                    <a:p>
                      <a:r>
                        <a:rPr kumimoji="1" lang="en-US" altLang="ja-JP" sz="1000" b="0" dirty="0"/>
                        <a:t>\60,000,000</a:t>
                      </a:r>
                    </a:p>
                  </a:txBody>
                  <a:tcPr marL="99060" marR="99060" marT="49530" marB="49530"/>
                </a:tc>
                <a:tc>
                  <a:txBody>
                    <a:bodyPr/>
                    <a:lstStyle/>
                    <a:p>
                      <a:r>
                        <a:rPr kumimoji="1" lang="ja-JP" altLang="en-US" sz="1000"/>
                        <a:t>延べ床面積</a:t>
                      </a:r>
                      <a:endParaRPr kumimoji="1" lang="ja-JP" altLang="en-US" sz="1000" dirty="0"/>
                    </a:p>
                  </a:txBody>
                  <a:tcPr marL="99060" marR="99060" marT="49530" marB="49530"/>
                </a:tc>
                <a:tc>
                  <a:txBody>
                    <a:bodyPr/>
                    <a:lstStyle/>
                    <a:p>
                      <a:r>
                        <a:rPr kumimoji="1" lang="ja-JP" altLang="en-US" sz="1000"/>
                        <a:t>約　</a:t>
                      </a:r>
                      <a:r>
                        <a:rPr kumimoji="1" lang="en-US" altLang="ja-JP" sz="1000" dirty="0"/>
                        <a:t>300.00</a:t>
                      </a:r>
                      <a:r>
                        <a:rPr kumimoji="1" lang="ja-JP" altLang="en-US" sz="1000"/>
                        <a:t>㎡</a:t>
                      </a:r>
                      <a:endParaRPr kumimoji="1" lang="ja-JP" altLang="en-US" sz="1000" dirty="0"/>
                    </a:p>
                  </a:txBody>
                  <a:tcPr marL="99060" marR="99060" marT="49530" marB="49530"/>
                </a:tc>
                <a:tc>
                  <a:txBody>
                    <a:bodyPr/>
                    <a:lstStyle/>
                    <a:p>
                      <a:r>
                        <a:rPr kumimoji="1" lang="en-US" altLang="ja-JP" sz="1000" dirty="0"/>
                        <a:t>/</a:t>
                      </a:r>
                      <a:r>
                        <a:rPr kumimoji="1" lang="ja-JP" altLang="en-US" sz="1000"/>
                        <a:t>再調達単価</a:t>
                      </a:r>
                      <a:endParaRPr kumimoji="1" lang="ja-JP" altLang="en-US" sz="1000" dirty="0"/>
                    </a:p>
                  </a:txBody>
                  <a:tcPr marL="99060" marR="99060" marT="49530" marB="49530"/>
                </a:tc>
                <a:tc>
                  <a:txBody>
                    <a:bodyPr/>
                    <a:lstStyle/>
                    <a:p>
                      <a:r>
                        <a:rPr kumimoji="1" lang="ja-JP" altLang="en-US" sz="1000"/>
                        <a:t>約　</a:t>
                      </a:r>
                      <a:r>
                        <a:rPr kumimoji="1" lang="en-US" altLang="ja-JP" sz="1000" dirty="0"/>
                        <a:t>\200,000</a:t>
                      </a:r>
                      <a:endParaRPr kumimoji="1" lang="ja-JP" altLang="en-US" sz="1000" dirty="0"/>
                    </a:p>
                  </a:txBody>
                  <a:tcPr marL="99060" marR="99060" marT="49530" marB="49530"/>
                </a:tc>
                <a:extLst>
                  <a:ext uri="{0D108BD9-81ED-4DB2-BD59-A6C34878D82A}">
                    <a16:rowId xmlns:a16="http://schemas.microsoft.com/office/drawing/2014/main" val="10004"/>
                  </a:ext>
                </a:extLst>
              </a:tr>
              <a:tr h="247650">
                <a:tc gridSpan="4">
                  <a:txBody>
                    <a:bodyPr/>
                    <a:lstStyle/>
                    <a:p>
                      <a:r>
                        <a:rPr kumimoji="1" lang="ja-JP" altLang="en-US" sz="1000">
                          <a:solidFill>
                            <a:schemeClr val="bg1"/>
                          </a:solidFill>
                        </a:rPr>
                        <a:t>積算評価（</a:t>
                      </a:r>
                      <a:r>
                        <a:rPr kumimoji="1" lang="en-US" altLang="ja-JP" sz="1000" dirty="0">
                          <a:solidFill>
                            <a:schemeClr val="bg1"/>
                          </a:solidFill>
                        </a:rPr>
                        <a:t>A+B</a:t>
                      </a:r>
                      <a:r>
                        <a:rPr kumimoji="1" lang="ja-JP" altLang="en-US" sz="1000" dirty="0">
                          <a:solidFill>
                            <a:schemeClr val="bg1"/>
                          </a:solidFill>
                        </a:rPr>
                        <a:t>）</a:t>
                      </a:r>
                    </a:p>
                  </a:txBody>
                  <a:tcPr marL="99060" marR="99060" marT="49530" marB="49530">
                    <a:solidFill>
                      <a:schemeClr val="tx1">
                        <a:lumMod val="50000"/>
                        <a:lumOff val="50000"/>
                      </a:schemeClr>
                    </a:solidFill>
                  </a:tcPr>
                </a:tc>
                <a:tc hMerge="1">
                  <a:txBody>
                    <a:bodyPr/>
                    <a:lstStyle/>
                    <a:p>
                      <a:endParaRPr kumimoji="1" lang="ja-JP" altLang="en-US" sz="900" dirty="0"/>
                    </a:p>
                  </a:txBody>
                  <a:tcPr>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2">
                  <a:txBody>
                    <a:bodyPr/>
                    <a:lstStyle/>
                    <a:p>
                      <a:r>
                        <a:rPr kumimoji="1" lang="en-US" altLang="ja-JP" sz="1000" b="1" dirty="0">
                          <a:solidFill>
                            <a:schemeClr val="bg1"/>
                          </a:solidFill>
                        </a:rPr>
                        <a:t>\85,000,000</a:t>
                      </a:r>
                      <a:endParaRPr kumimoji="1" lang="ja-JP" altLang="en-US" sz="1000" b="1" dirty="0">
                        <a:solidFill>
                          <a:schemeClr val="bg1"/>
                        </a:solidFill>
                      </a:endParaRPr>
                    </a:p>
                  </a:txBody>
                  <a:tcPr marL="99060" marR="99060" marT="49530" marB="49530">
                    <a:solidFill>
                      <a:schemeClr val="tx1">
                        <a:lumMod val="50000"/>
                        <a:lumOff val="50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bl>
          </a:graphicData>
        </a:graphic>
      </p:graphicFrame>
      <p:pic>
        <p:nvPicPr>
          <p:cNvPr id="6" name="図 5" descr="ダイアグラム, 設計図&#10;&#10;自動的に生成された説明">
            <a:extLst>
              <a:ext uri="{FF2B5EF4-FFF2-40B4-BE49-F238E27FC236}">
                <a16:creationId xmlns:a16="http://schemas.microsoft.com/office/drawing/2014/main" id="{2CB1A898-014D-7649-0078-664E1DFD2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153" y="3572539"/>
            <a:ext cx="3042538" cy="2605855"/>
          </a:xfrm>
          <a:prstGeom prst="rect">
            <a:avLst/>
          </a:prstGeom>
        </p:spPr>
      </p:pic>
      <p:sp>
        <p:nvSpPr>
          <p:cNvPr id="7" name="正方形/長方形 6">
            <a:extLst>
              <a:ext uri="{FF2B5EF4-FFF2-40B4-BE49-F238E27FC236}">
                <a16:creationId xmlns:a16="http://schemas.microsoft.com/office/drawing/2014/main" id="{3D9D5F54-3C2E-383B-F7EA-464FA1674F13}"/>
              </a:ext>
            </a:extLst>
          </p:cNvPr>
          <p:cNvSpPr/>
          <p:nvPr/>
        </p:nvSpPr>
        <p:spPr>
          <a:xfrm>
            <a:off x="811153" y="2938963"/>
            <a:ext cx="3042538"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kumimoji="1" lang="ja-JP" altLang="en-US"/>
              <a:t>地価マップ（相続税路線価）</a:t>
            </a:r>
          </a:p>
        </p:txBody>
      </p:sp>
      <p:sp>
        <p:nvSpPr>
          <p:cNvPr id="9" name="正方形/長方形 8">
            <a:extLst>
              <a:ext uri="{FF2B5EF4-FFF2-40B4-BE49-F238E27FC236}">
                <a16:creationId xmlns:a16="http://schemas.microsoft.com/office/drawing/2014/main" id="{8D4AF7D2-4290-C3EE-B54C-D6EB80971488}"/>
              </a:ext>
            </a:extLst>
          </p:cNvPr>
          <p:cNvSpPr/>
          <p:nvPr/>
        </p:nvSpPr>
        <p:spPr>
          <a:xfrm>
            <a:off x="5717521" y="2882462"/>
            <a:ext cx="3377326" cy="315306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■建物の構造別再調達価格　目安</a:t>
            </a:r>
            <a:endParaRPr kumimoji="1" lang="en-US" altLang="ja-JP" sz="1400" dirty="0">
              <a:solidFill>
                <a:srgbClr val="0070C0"/>
              </a:solidFill>
              <a:latin typeface="+mn-ea"/>
            </a:endParaRPr>
          </a:p>
          <a:p>
            <a:r>
              <a:rPr kumimoji="1" lang="ja-JP" altLang="en-US" sz="1400">
                <a:solidFill>
                  <a:srgbClr val="0070C0"/>
                </a:solidFill>
                <a:latin typeface="+mn-ea"/>
              </a:rPr>
              <a:t>金融機関により異なるため、直接聞いてみると良い。銀行員からの信頼をある程度得ていれば聞き出せる</a:t>
            </a:r>
            <a:endParaRPr kumimoji="1" lang="en-US" altLang="ja-JP" sz="1400" dirty="0">
              <a:solidFill>
                <a:srgbClr val="0070C0"/>
              </a:solidFill>
              <a:latin typeface="+mn-ea"/>
            </a:endParaRPr>
          </a:p>
          <a:p>
            <a:endParaRPr kumimoji="1" lang="en-US" altLang="ja-JP" sz="1400" dirty="0">
              <a:solidFill>
                <a:srgbClr val="0070C0"/>
              </a:solidFill>
              <a:latin typeface="+mn-ea"/>
            </a:endParaRPr>
          </a:p>
          <a:p>
            <a:pPr marL="285750" indent="-285750">
              <a:buFont typeface="Arial" panose="020B0604020202020204" pitchFamily="34" charset="0"/>
              <a:buChar char="•"/>
            </a:pPr>
            <a:r>
              <a:rPr kumimoji="1" lang="ja-JP" altLang="en-US" sz="1400">
                <a:solidFill>
                  <a:srgbClr val="0070C0"/>
                </a:solidFill>
                <a:latin typeface="+mn-ea"/>
              </a:rPr>
              <a:t>木造</a:t>
            </a:r>
            <a:r>
              <a:rPr kumimoji="1" lang="en-US" altLang="ja-JP" sz="1400" dirty="0">
                <a:solidFill>
                  <a:srgbClr val="0070C0"/>
                </a:solidFill>
                <a:latin typeface="+mn-ea"/>
              </a:rPr>
              <a:t>		¥140,000</a:t>
            </a:r>
            <a:r>
              <a:rPr kumimoji="1" lang="ja-JP" altLang="en-US" sz="1400">
                <a:solidFill>
                  <a:srgbClr val="0070C0"/>
                </a:solidFill>
                <a:latin typeface="+mn-ea"/>
              </a:rPr>
              <a:t>前後</a:t>
            </a:r>
            <a:endParaRPr kumimoji="1" lang="en-US" altLang="ja-JP" sz="1400" dirty="0">
              <a:solidFill>
                <a:srgbClr val="0070C0"/>
              </a:solidFill>
              <a:latin typeface="+mn-ea"/>
            </a:endParaRPr>
          </a:p>
          <a:p>
            <a:pPr marL="285750" indent="-285750">
              <a:buFont typeface="Arial" panose="020B0604020202020204" pitchFamily="34" charset="0"/>
              <a:buChar char="•"/>
            </a:pPr>
            <a:r>
              <a:rPr kumimoji="1" lang="ja-JP" altLang="en-US" sz="1400">
                <a:solidFill>
                  <a:srgbClr val="0070C0"/>
                </a:solidFill>
                <a:latin typeface="+mn-ea"/>
              </a:rPr>
              <a:t>重量鉄骨</a:t>
            </a:r>
            <a:r>
              <a:rPr kumimoji="1" lang="en-US" altLang="ja-JP" sz="1400" dirty="0">
                <a:solidFill>
                  <a:srgbClr val="0070C0"/>
                </a:solidFill>
                <a:latin typeface="+mn-ea"/>
              </a:rPr>
              <a:t>	¥160,000〜180,000</a:t>
            </a:r>
          </a:p>
          <a:p>
            <a:pPr marL="285750" indent="-285750">
              <a:buFont typeface="Arial" panose="020B0604020202020204" pitchFamily="34" charset="0"/>
              <a:buChar char="•"/>
            </a:pPr>
            <a:r>
              <a:rPr kumimoji="1" lang="ja-JP" altLang="en-US" sz="1400">
                <a:solidFill>
                  <a:srgbClr val="0070C0"/>
                </a:solidFill>
                <a:latin typeface="+mn-ea"/>
              </a:rPr>
              <a:t>鉄筋コンクリ</a:t>
            </a:r>
            <a:r>
              <a:rPr kumimoji="1" lang="en-US" altLang="ja-JP" sz="1400" dirty="0">
                <a:solidFill>
                  <a:srgbClr val="0070C0"/>
                </a:solidFill>
                <a:latin typeface="+mn-ea"/>
              </a:rPr>
              <a:t>	¥180,000〜220,000</a:t>
            </a:r>
          </a:p>
        </p:txBody>
      </p:sp>
      <p:sp>
        <p:nvSpPr>
          <p:cNvPr id="5" name="スライド番号プレースホルダー 4">
            <a:extLst>
              <a:ext uri="{FF2B5EF4-FFF2-40B4-BE49-F238E27FC236}">
                <a16:creationId xmlns:a16="http://schemas.microsoft.com/office/drawing/2014/main" id="{202B3895-FAC5-1F4F-90CE-3E298AFC4029}"/>
              </a:ext>
            </a:extLst>
          </p:cNvPr>
          <p:cNvSpPr>
            <a:spLocks noGrp="1"/>
          </p:cNvSpPr>
          <p:nvPr>
            <p:ph type="sldNum" sz="quarter" idx="12"/>
          </p:nvPr>
        </p:nvSpPr>
        <p:spPr/>
        <p:txBody>
          <a:bodyPr/>
          <a:lstStyle/>
          <a:p>
            <a:fld id="{57AF16DE-A0D5-4438-950F-5B1E159C2C28}" type="slidenum">
              <a:rPr lang="en-US" smtClean="0"/>
              <a:t>10</a:t>
            </a:fld>
            <a:endParaRPr lang="en-US"/>
          </a:p>
        </p:txBody>
      </p:sp>
    </p:spTree>
    <p:extLst>
      <p:ext uri="{BB962C8B-B14F-4D97-AF65-F5344CB8AC3E}">
        <p14:creationId xmlns:p14="http://schemas.microsoft.com/office/powerpoint/2010/main" val="3571465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3-4.</a:t>
            </a:r>
            <a:r>
              <a:rPr kumimoji="1" lang="ja-JP" altLang="en-US"/>
              <a:t>物件</a:t>
            </a:r>
            <a:r>
              <a:rPr kumimoji="1" lang="en-US" altLang="ja-JP" dirty="0"/>
              <a:t>		</a:t>
            </a:r>
            <a:r>
              <a:rPr kumimoji="1" lang="ja-JP" altLang="en-US"/>
              <a:t>収益還元評価</a:t>
            </a:r>
            <a:endParaRPr kumimoji="1" lang="en-US" altLang="ja-JP" dirty="0"/>
          </a:p>
        </p:txBody>
      </p:sp>
      <p:graphicFrame>
        <p:nvGraphicFramePr>
          <p:cNvPr id="2" name="表 1">
            <a:extLst>
              <a:ext uri="{FF2B5EF4-FFF2-40B4-BE49-F238E27FC236}">
                <a16:creationId xmlns:a16="http://schemas.microsoft.com/office/drawing/2014/main" id="{071A9540-CDED-4DE9-2D2E-472C2F3E0F4E}"/>
              </a:ext>
            </a:extLst>
          </p:cNvPr>
          <p:cNvGraphicFramePr>
            <a:graphicFrameLocks noGrp="1"/>
          </p:cNvGraphicFramePr>
          <p:nvPr/>
        </p:nvGraphicFramePr>
        <p:xfrm>
          <a:off x="284368" y="1097280"/>
          <a:ext cx="3912242" cy="1645920"/>
        </p:xfrm>
        <a:graphic>
          <a:graphicData uri="http://schemas.openxmlformats.org/drawingml/2006/table">
            <a:tbl>
              <a:tblPr firstRow="1" bandRow="1">
                <a:tableStyleId>{2D5ABB26-0587-4C30-8999-92F81FD0307C}</a:tableStyleId>
              </a:tblPr>
              <a:tblGrid>
                <a:gridCol w="2249752">
                  <a:extLst>
                    <a:ext uri="{9D8B030D-6E8A-4147-A177-3AD203B41FA5}">
                      <a16:colId xmlns:a16="http://schemas.microsoft.com/office/drawing/2014/main" val="1399122286"/>
                    </a:ext>
                  </a:extLst>
                </a:gridCol>
                <a:gridCol w="1662490">
                  <a:extLst>
                    <a:ext uri="{9D8B030D-6E8A-4147-A177-3AD203B41FA5}">
                      <a16:colId xmlns:a16="http://schemas.microsoft.com/office/drawing/2014/main" val="1212685106"/>
                    </a:ext>
                  </a:extLst>
                </a:gridCol>
              </a:tblGrid>
              <a:tr h="221157">
                <a:tc>
                  <a:txBody>
                    <a:bodyPr/>
                    <a:lstStyle/>
                    <a:p>
                      <a:pPr algn="ctr"/>
                      <a:endParaRPr kumimoji="1" lang="en-US" altLang="ja-JP" sz="12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9050" cap="flat" cmpd="sng" algn="ctr">
                      <a:solidFill>
                        <a:schemeClr val="tx1"/>
                      </a:solidFill>
                      <a:prstDash val="solid"/>
                      <a:round/>
                      <a:headEnd type="none" w="med" len="med"/>
                      <a:tailEnd type="none" w="med" len="med"/>
                    </a:lnTlToBr>
                    <a:lnBlToTr w="12700" cmpd="sng">
                      <a:noFill/>
                      <a:prstDash val="solid"/>
                    </a:lnBlToTr>
                  </a:tcPr>
                </a:tc>
                <a:tc>
                  <a:txBody>
                    <a:bodyPr/>
                    <a:lstStyle/>
                    <a:p>
                      <a:pPr algn="ctr"/>
                      <a:r>
                        <a:rPr kumimoji="1" lang="ja-JP" altLang="en-US" sz="1200"/>
                        <a:t>購入時予定</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0485500"/>
                  </a:ext>
                </a:extLst>
              </a:tr>
              <a:tr h="221157">
                <a:tc>
                  <a:txBody>
                    <a:bodyPr/>
                    <a:lstStyle/>
                    <a:p>
                      <a:pPr algn="l"/>
                      <a:r>
                        <a:rPr kumimoji="1" lang="en-US" altLang="ja-JP" sz="1200" dirty="0"/>
                        <a:t>①</a:t>
                      </a:r>
                      <a:r>
                        <a:rPr kumimoji="1" lang="ja-JP" altLang="en-US" sz="1200"/>
                        <a:t>想定建物価格</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200" dirty="0"/>
                        <a:t>26000</a:t>
                      </a:r>
                      <a:r>
                        <a:rPr kumimoji="1" lang="ja-JP" altLang="en-US" sz="1200"/>
                        <a:t>万円</a:t>
                      </a:r>
                      <a:endParaRPr kumimoji="1" lang="en-US" altLang="ja-JP" sz="12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5715184"/>
                  </a:ext>
                </a:extLst>
              </a:tr>
              <a:tr h="221157">
                <a:tc>
                  <a:txBody>
                    <a:bodyPr/>
                    <a:lstStyle/>
                    <a:p>
                      <a:pPr algn="l"/>
                      <a:r>
                        <a:rPr kumimoji="1" lang="ja-JP" altLang="en-US" sz="1200"/>
                        <a:t>②想定土地価格</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200" dirty="0"/>
                        <a:t>16600</a:t>
                      </a:r>
                      <a:r>
                        <a:rPr kumimoji="1" lang="ja-JP" altLang="en-US" sz="1200"/>
                        <a:t>万円</a:t>
                      </a:r>
                      <a:endParaRPr kumimoji="1" lang="en-US" altLang="ja-JP" sz="12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3707431"/>
                  </a:ext>
                </a:extLst>
              </a:tr>
              <a:tr h="221157">
                <a:tc>
                  <a:txBody>
                    <a:bodyPr/>
                    <a:lstStyle/>
                    <a:p>
                      <a:pPr algn="l"/>
                      <a:r>
                        <a:rPr kumimoji="1" lang="en-US" altLang="ja-JP" sz="1200" dirty="0"/>
                        <a:t>③</a:t>
                      </a:r>
                      <a:r>
                        <a:rPr kumimoji="1" lang="ja-JP" altLang="en-US" sz="1200"/>
                        <a:t>土地仲介手数料</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200" dirty="0"/>
                        <a:t>554</a:t>
                      </a:r>
                      <a:r>
                        <a:rPr kumimoji="1" lang="ja-JP" altLang="en-US" sz="1200"/>
                        <a:t>万円</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3984437"/>
                  </a:ext>
                </a:extLst>
              </a:tr>
              <a:tr h="221157">
                <a:tc>
                  <a:txBody>
                    <a:bodyPr/>
                    <a:lstStyle/>
                    <a:p>
                      <a:pPr algn="ctr"/>
                      <a:r>
                        <a:rPr kumimoji="1" lang="ja-JP" altLang="en-US" sz="1200"/>
                        <a:t>想定利回り</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200" dirty="0"/>
                        <a:t>5.9</a:t>
                      </a:r>
                      <a:r>
                        <a:rPr kumimoji="1" lang="ja-JP" altLang="en-US" sz="1200"/>
                        <a:t>％</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8270705"/>
                  </a:ext>
                </a:extLst>
              </a:tr>
              <a:tr h="221157">
                <a:tc>
                  <a:txBody>
                    <a:bodyPr/>
                    <a:lstStyle/>
                    <a:p>
                      <a:pPr algn="ctr"/>
                      <a:r>
                        <a:rPr kumimoji="1" lang="ja-JP" altLang="en-US" sz="1200"/>
                        <a:t>想定年間家賃収入</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200" dirty="0"/>
                        <a:t>2513</a:t>
                      </a:r>
                      <a:r>
                        <a:rPr kumimoji="1" lang="ja-JP" altLang="en-US" sz="1200"/>
                        <a:t>万円</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540259"/>
                  </a:ext>
                </a:extLst>
              </a:tr>
            </a:tbl>
          </a:graphicData>
        </a:graphic>
      </p:graphicFrame>
      <p:graphicFrame>
        <p:nvGraphicFramePr>
          <p:cNvPr id="5" name="表 4">
            <a:extLst>
              <a:ext uri="{FF2B5EF4-FFF2-40B4-BE49-F238E27FC236}">
                <a16:creationId xmlns:a16="http://schemas.microsoft.com/office/drawing/2014/main" id="{85E48535-B36E-2E2C-6026-07483B589B12}"/>
              </a:ext>
            </a:extLst>
          </p:cNvPr>
          <p:cNvGraphicFramePr>
            <a:graphicFrameLocks noGrp="1"/>
          </p:cNvGraphicFramePr>
          <p:nvPr/>
        </p:nvGraphicFramePr>
        <p:xfrm>
          <a:off x="6318218" y="1050018"/>
          <a:ext cx="3176656" cy="1500046"/>
        </p:xfrm>
        <a:graphic>
          <a:graphicData uri="http://schemas.openxmlformats.org/drawingml/2006/table">
            <a:tbl>
              <a:tblPr firstRow="1" bandRow="1">
                <a:tableStyleId>{2D5ABB26-0587-4C30-8999-92F81FD0307C}</a:tableStyleId>
              </a:tblPr>
              <a:tblGrid>
                <a:gridCol w="3176656">
                  <a:extLst>
                    <a:ext uri="{9D8B030D-6E8A-4147-A177-3AD203B41FA5}">
                      <a16:colId xmlns:a16="http://schemas.microsoft.com/office/drawing/2014/main" val="12345182"/>
                    </a:ext>
                  </a:extLst>
                </a:gridCol>
              </a:tblGrid>
              <a:tr h="2959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売却時想定（成約事例）</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0485500"/>
                  </a:ext>
                </a:extLst>
              </a:tr>
              <a:tr h="652056">
                <a:tc>
                  <a:txBody>
                    <a:bodyPr/>
                    <a:lstStyle/>
                    <a:p>
                      <a:pPr algn="ctr"/>
                      <a:r>
                        <a:rPr kumimoji="1" lang="ja-JP" altLang="en-US" sz="1400"/>
                        <a:t>④</a:t>
                      </a:r>
                      <a:r>
                        <a:rPr kumimoji="1" lang="en-US" altLang="ja-JP" sz="1400" dirty="0"/>
                        <a:t>57113</a:t>
                      </a:r>
                      <a:r>
                        <a:rPr kumimoji="1" lang="ja-JP" altLang="en-US" sz="1400"/>
                        <a:t>万円</a:t>
                      </a:r>
                      <a:br>
                        <a:rPr kumimoji="1" lang="en-US" altLang="ja-JP" sz="1400" dirty="0"/>
                      </a:br>
                      <a:r>
                        <a:rPr kumimoji="1" lang="ja-JP" altLang="en-US" sz="1000"/>
                        <a:t>（事例利回りから売却価格を算出した場合）</a:t>
                      </a:r>
                      <a:endParaRPr kumimoji="1" lang="en-US" altLang="ja-JP" sz="12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5715184"/>
                  </a:ext>
                </a:extLst>
              </a:tr>
              <a:tr h="5431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t>想定利回り</a:t>
                      </a:r>
                      <a:r>
                        <a:rPr kumimoji="1" lang="en-US" altLang="ja-JP" sz="1400" dirty="0"/>
                        <a:t>4.4%</a:t>
                      </a:r>
                      <a:br>
                        <a:rPr kumimoji="1" lang="en-US" altLang="ja-JP" sz="1400" dirty="0"/>
                      </a:br>
                      <a:r>
                        <a:rPr kumimoji="1" lang="ja-JP" altLang="en-US" sz="1000"/>
                        <a:t>（事例利回り）</a:t>
                      </a:r>
                      <a:endParaRPr kumimoji="1" lang="en-US" altLang="ja-JP" sz="10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8270705"/>
                  </a:ext>
                </a:extLst>
              </a:tr>
            </a:tbl>
          </a:graphicData>
        </a:graphic>
      </p:graphicFrame>
      <p:sp>
        <p:nvSpPr>
          <p:cNvPr id="6" name="右矢印 5">
            <a:extLst>
              <a:ext uri="{FF2B5EF4-FFF2-40B4-BE49-F238E27FC236}">
                <a16:creationId xmlns:a16="http://schemas.microsoft.com/office/drawing/2014/main" id="{48FC93B5-C071-7440-C9EA-90B98C4F581E}"/>
              </a:ext>
            </a:extLst>
          </p:cNvPr>
          <p:cNvSpPr/>
          <p:nvPr/>
        </p:nvSpPr>
        <p:spPr>
          <a:xfrm>
            <a:off x="4611535" y="1777960"/>
            <a:ext cx="1291759" cy="93137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3E3FAE5-8565-E111-CC24-5FB5FC1ADA64}"/>
              </a:ext>
            </a:extLst>
          </p:cNvPr>
          <p:cNvSpPr txBox="1"/>
          <p:nvPr/>
        </p:nvSpPr>
        <p:spPr>
          <a:xfrm>
            <a:off x="284368" y="2845989"/>
            <a:ext cx="5731679" cy="830997"/>
          </a:xfrm>
          <a:prstGeom prst="rect">
            <a:avLst/>
          </a:prstGeom>
          <a:noFill/>
        </p:spPr>
        <p:txBody>
          <a:bodyPr wrap="square" rtlCol="0">
            <a:spAutoFit/>
          </a:bodyPr>
          <a:lstStyle/>
          <a:p>
            <a:r>
              <a:rPr kumimoji="1" lang="en-US" altLang="ja-JP" sz="1400" b="1" dirty="0"/>
              <a:t>A</a:t>
            </a:r>
            <a:r>
              <a:rPr lang="en-US" altLang="ja-JP" sz="1400" b="1" dirty="0"/>
              <a:t>:</a:t>
            </a:r>
            <a:r>
              <a:rPr lang="ja-JP" altLang="en-US" sz="1400" b="1"/>
              <a:t>想定</a:t>
            </a:r>
            <a:r>
              <a:rPr kumimoji="1" lang="ja-JP" altLang="en-US" sz="1400" b="1"/>
              <a:t>購入金額</a:t>
            </a:r>
            <a:r>
              <a:rPr kumimoji="1" lang="ja-JP" altLang="en-US" sz="1400"/>
              <a:t>＝</a:t>
            </a:r>
            <a:r>
              <a:rPr lang="en-US" altLang="ja-JP" sz="1400" b="1" dirty="0"/>
              <a:t>43154</a:t>
            </a:r>
            <a:r>
              <a:rPr lang="ja-JP" altLang="en-US" sz="1400" b="1"/>
              <a:t>万円（</a:t>
            </a:r>
            <a:r>
              <a:rPr kumimoji="1" lang="ja-JP" altLang="en-US" sz="1400"/>
              <a:t> ①</a:t>
            </a:r>
            <a:r>
              <a:rPr kumimoji="1" lang="en-US" altLang="ja-JP" sz="1400" dirty="0"/>
              <a:t>+</a:t>
            </a:r>
            <a:r>
              <a:rPr kumimoji="1" lang="ja-JP" altLang="en-US" sz="1400"/>
              <a:t>②</a:t>
            </a:r>
            <a:r>
              <a:rPr kumimoji="1" lang="en-US" altLang="ja-JP" sz="1400" dirty="0"/>
              <a:t>+③ </a:t>
            </a:r>
            <a:r>
              <a:rPr lang="ja-JP" altLang="en-US" sz="1400" b="1"/>
              <a:t>）</a:t>
            </a:r>
            <a:endParaRPr lang="en-US" altLang="ja-JP" sz="1400" b="1" dirty="0"/>
          </a:p>
          <a:p>
            <a:r>
              <a:rPr lang="en-US" altLang="ja-JP" sz="1400" b="1" dirty="0"/>
              <a:t>B:</a:t>
            </a:r>
            <a:r>
              <a:rPr lang="ja-JP" altLang="en-US" sz="1400" b="1"/>
              <a:t>想定売却金額</a:t>
            </a:r>
            <a:r>
              <a:rPr lang="ja-JP" altLang="en-US" sz="1400"/>
              <a:t>＝</a:t>
            </a:r>
            <a:r>
              <a:rPr lang="en-US" altLang="ja-JP" sz="1400" b="1" dirty="0"/>
              <a:t>57113</a:t>
            </a:r>
            <a:r>
              <a:rPr lang="ja-JP" altLang="en-US" sz="1400" b="1"/>
              <a:t>万円</a:t>
            </a:r>
            <a:r>
              <a:rPr lang="ja-JP" altLang="en-US" sz="1400"/>
              <a:t>（</a:t>
            </a:r>
            <a:r>
              <a:rPr lang="en-US" altLang="ja-JP" sz="1400" dirty="0"/>
              <a:t>④</a:t>
            </a:r>
            <a:r>
              <a:rPr lang="ja-JP" altLang="en-US" sz="1400"/>
              <a:t>）</a:t>
            </a:r>
            <a:br>
              <a:rPr lang="en-US" altLang="ja-JP" sz="1400" b="1" dirty="0"/>
            </a:br>
            <a:endParaRPr lang="en-US" altLang="ja-JP" b="1" dirty="0">
              <a:solidFill>
                <a:srgbClr val="C00000"/>
              </a:solidFill>
            </a:endParaRPr>
          </a:p>
        </p:txBody>
      </p:sp>
      <p:sp>
        <p:nvSpPr>
          <p:cNvPr id="11" name="テキスト ボックス 10">
            <a:extLst>
              <a:ext uri="{FF2B5EF4-FFF2-40B4-BE49-F238E27FC236}">
                <a16:creationId xmlns:a16="http://schemas.microsoft.com/office/drawing/2014/main" id="{B1410AB9-E1C3-BBA8-16F8-0C0971611889}"/>
              </a:ext>
            </a:extLst>
          </p:cNvPr>
          <p:cNvSpPr txBox="1"/>
          <p:nvPr/>
        </p:nvSpPr>
        <p:spPr>
          <a:xfrm>
            <a:off x="6455795" y="2624058"/>
            <a:ext cx="3176656" cy="646331"/>
          </a:xfrm>
          <a:prstGeom prst="rect">
            <a:avLst/>
          </a:prstGeom>
          <a:noFill/>
        </p:spPr>
        <p:txBody>
          <a:bodyPr wrap="square">
            <a:spAutoFit/>
          </a:bodyPr>
          <a:lstStyle/>
          <a:p>
            <a:r>
              <a:rPr lang="en-US" altLang="ja-JP" b="1" dirty="0">
                <a:solidFill>
                  <a:srgbClr val="C00000"/>
                </a:solidFill>
              </a:rPr>
              <a:t>C:</a:t>
            </a:r>
            <a:r>
              <a:rPr lang="ja-JP" altLang="en-US" b="1">
                <a:solidFill>
                  <a:srgbClr val="C00000"/>
                </a:solidFill>
              </a:rPr>
              <a:t>想定売却利益</a:t>
            </a:r>
            <a:r>
              <a:rPr lang="ja-JP" altLang="en-US">
                <a:solidFill>
                  <a:srgbClr val="C00000"/>
                </a:solidFill>
              </a:rPr>
              <a:t>＝</a:t>
            </a:r>
            <a:r>
              <a:rPr lang="en-US" altLang="ja-JP" dirty="0">
                <a:solidFill>
                  <a:srgbClr val="C00000"/>
                </a:solidFill>
              </a:rPr>
              <a:t>B-A</a:t>
            </a:r>
            <a:br>
              <a:rPr lang="en-US" altLang="ja-JP" dirty="0">
                <a:solidFill>
                  <a:srgbClr val="C00000"/>
                </a:solidFill>
              </a:rPr>
            </a:br>
            <a:r>
              <a:rPr lang="en-US" altLang="ja-JP" dirty="0">
                <a:solidFill>
                  <a:srgbClr val="C00000"/>
                </a:solidFill>
              </a:rPr>
              <a:t>=</a:t>
            </a:r>
            <a:r>
              <a:rPr lang="en-US" altLang="ja-JP" b="1" dirty="0">
                <a:solidFill>
                  <a:srgbClr val="C00000"/>
                </a:solidFill>
              </a:rPr>
              <a:t>13959</a:t>
            </a:r>
            <a:r>
              <a:rPr lang="ja-JP" altLang="en-US" b="1">
                <a:solidFill>
                  <a:srgbClr val="C00000"/>
                </a:solidFill>
              </a:rPr>
              <a:t>万円</a:t>
            </a:r>
            <a:endParaRPr lang="en-US" altLang="ja-JP" b="1" dirty="0">
              <a:solidFill>
                <a:srgbClr val="C00000"/>
              </a:solidFill>
            </a:endParaRPr>
          </a:p>
        </p:txBody>
      </p:sp>
      <p:pic>
        <p:nvPicPr>
          <p:cNvPr id="14" name="図 13" descr="グラフィカル ユーザー インターフェイス, テキスト, アプリケーション, メール&#10;&#10;自動的に生成された説明">
            <a:extLst>
              <a:ext uri="{FF2B5EF4-FFF2-40B4-BE49-F238E27FC236}">
                <a16:creationId xmlns:a16="http://schemas.microsoft.com/office/drawing/2014/main" id="{CD14B013-B11A-92EB-85CC-F6E551FF1DAD}"/>
              </a:ext>
            </a:extLst>
          </p:cNvPr>
          <p:cNvPicPr>
            <a:picLocks noChangeAspect="1"/>
          </p:cNvPicPr>
          <p:nvPr/>
        </p:nvPicPr>
        <p:blipFill rotWithShape="1">
          <a:blip r:embed="rId2"/>
          <a:srcRect l="8489" t="32986" r="23207" b="4032"/>
          <a:stretch/>
        </p:blipFill>
        <p:spPr>
          <a:xfrm>
            <a:off x="284368" y="4298412"/>
            <a:ext cx="5308922" cy="2442260"/>
          </a:xfrm>
          <a:prstGeom prst="rect">
            <a:avLst/>
          </a:prstGeom>
          <a:ln>
            <a:solidFill>
              <a:schemeClr val="tx1"/>
            </a:solidFill>
          </a:ln>
        </p:spPr>
      </p:pic>
      <p:sp>
        <p:nvSpPr>
          <p:cNvPr id="15" name="正方形/長方形 14">
            <a:extLst>
              <a:ext uri="{FF2B5EF4-FFF2-40B4-BE49-F238E27FC236}">
                <a16:creationId xmlns:a16="http://schemas.microsoft.com/office/drawing/2014/main" id="{369A432C-6A08-1F3E-0A86-195F45B989EA}"/>
              </a:ext>
            </a:extLst>
          </p:cNvPr>
          <p:cNvSpPr/>
          <p:nvPr/>
        </p:nvSpPr>
        <p:spPr>
          <a:xfrm>
            <a:off x="386609" y="4821202"/>
            <a:ext cx="1851949" cy="92597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0F0C0AB-FEB5-69A2-6945-D5477AB401A2}"/>
              </a:ext>
            </a:extLst>
          </p:cNvPr>
          <p:cNvSpPr/>
          <p:nvPr/>
        </p:nvSpPr>
        <p:spPr>
          <a:xfrm>
            <a:off x="6118288" y="3344383"/>
            <a:ext cx="3685671" cy="3153061"/>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（楽待、健美家などで同条件の物件</a:t>
            </a:r>
            <a:endParaRPr kumimoji="1" lang="en-US" altLang="ja-JP" sz="1400" dirty="0">
              <a:solidFill>
                <a:srgbClr val="0070C0"/>
              </a:solidFill>
              <a:latin typeface="+mn-ea"/>
            </a:endParaRPr>
          </a:p>
          <a:p>
            <a:r>
              <a:rPr kumimoji="1" lang="ja-JP" altLang="en-US" sz="1400">
                <a:solidFill>
                  <a:srgbClr val="0070C0"/>
                </a:solidFill>
                <a:latin typeface="+mn-ea"/>
              </a:rPr>
              <a:t>・築年数（新築</a:t>
            </a:r>
            <a:r>
              <a:rPr kumimoji="1" lang="en-US" altLang="ja-JP" sz="1400" dirty="0">
                <a:solidFill>
                  <a:srgbClr val="0070C0"/>
                </a:solidFill>
                <a:latin typeface="+mn-ea"/>
              </a:rPr>
              <a:t>〜5</a:t>
            </a:r>
            <a:r>
              <a:rPr kumimoji="1" lang="ja-JP" altLang="en-US" sz="1400">
                <a:solidFill>
                  <a:srgbClr val="0070C0"/>
                </a:solidFill>
                <a:latin typeface="+mn-ea"/>
              </a:rPr>
              <a:t>年くらい）</a:t>
            </a:r>
            <a:endParaRPr kumimoji="1" lang="en-US" altLang="ja-JP" sz="1400" dirty="0">
              <a:solidFill>
                <a:srgbClr val="0070C0"/>
              </a:solidFill>
              <a:latin typeface="+mn-ea"/>
            </a:endParaRPr>
          </a:p>
          <a:p>
            <a:r>
              <a:rPr kumimoji="1" lang="ja-JP" altLang="en-US" sz="1400">
                <a:solidFill>
                  <a:srgbClr val="0070C0"/>
                </a:solidFill>
                <a:latin typeface="+mn-ea"/>
              </a:rPr>
              <a:t>・最寄駅＋距離</a:t>
            </a:r>
            <a:endParaRPr kumimoji="1" lang="en-US" altLang="ja-JP" sz="1400" dirty="0">
              <a:solidFill>
                <a:srgbClr val="0070C0"/>
              </a:solidFill>
              <a:latin typeface="+mn-ea"/>
            </a:endParaRPr>
          </a:p>
          <a:p>
            <a:r>
              <a:rPr kumimoji="1" lang="ja-JP" altLang="en-US" sz="1400">
                <a:solidFill>
                  <a:srgbClr val="0070C0"/>
                </a:solidFill>
                <a:latin typeface="+mn-ea"/>
              </a:rPr>
              <a:t>・延べ床面積</a:t>
            </a:r>
            <a:endParaRPr kumimoji="1" lang="en-US" altLang="ja-JP" sz="1400" dirty="0">
              <a:solidFill>
                <a:srgbClr val="0070C0"/>
              </a:solidFill>
              <a:latin typeface="+mn-ea"/>
            </a:endParaRPr>
          </a:p>
          <a:p>
            <a:r>
              <a:rPr kumimoji="1" lang="ja-JP" altLang="en-US" sz="1400">
                <a:solidFill>
                  <a:srgbClr val="0070C0"/>
                </a:solidFill>
                <a:latin typeface="+mn-ea"/>
              </a:rPr>
              <a:t>・間取</a:t>
            </a:r>
            <a:endParaRPr kumimoji="1" lang="en-US" altLang="ja-JP" sz="1400" dirty="0">
              <a:solidFill>
                <a:srgbClr val="0070C0"/>
              </a:solidFill>
              <a:latin typeface="+mn-ea"/>
            </a:endParaRPr>
          </a:p>
          <a:p>
            <a:r>
              <a:rPr kumimoji="1" lang="ja-JP" altLang="en-US" sz="1400">
                <a:solidFill>
                  <a:srgbClr val="0070C0"/>
                </a:solidFill>
                <a:latin typeface="+mn-ea"/>
              </a:rPr>
              <a:t>・設備</a:t>
            </a:r>
            <a:endParaRPr kumimoji="1" lang="en-US" altLang="ja-JP" sz="1400" dirty="0">
              <a:solidFill>
                <a:srgbClr val="0070C0"/>
              </a:solidFill>
              <a:latin typeface="+mn-ea"/>
            </a:endParaRPr>
          </a:p>
          <a:p>
            <a:r>
              <a:rPr kumimoji="1" lang="ja-JP" altLang="en-US" sz="1400">
                <a:solidFill>
                  <a:srgbClr val="0070C0"/>
                </a:solidFill>
                <a:latin typeface="+mn-ea"/>
              </a:rPr>
              <a:t>など同条件の物件を検索し、比較的近しいものをスクショで撮って左のように掲示すると良い）</a:t>
            </a:r>
            <a:endParaRPr kumimoji="1" lang="en-US" altLang="ja-JP" sz="1400" dirty="0">
              <a:solidFill>
                <a:srgbClr val="0070C0"/>
              </a:solidFill>
              <a:latin typeface="+mn-ea"/>
            </a:endParaRPr>
          </a:p>
          <a:p>
            <a:endParaRPr kumimoji="1" lang="en-US" altLang="ja-JP" sz="1400" dirty="0">
              <a:solidFill>
                <a:srgbClr val="0070C0"/>
              </a:solidFill>
              <a:latin typeface="+mn-ea"/>
            </a:endParaRPr>
          </a:p>
          <a:p>
            <a:r>
              <a:rPr kumimoji="1" lang="ja-JP" altLang="en-US" sz="1400">
                <a:solidFill>
                  <a:srgbClr val="0070C0"/>
                </a:solidFill>
                <a:latin typeface="+mn-ea"/>
              </a:rPr>
              <a:t>＜注意点</a:t>
            </a:r>
            <a:r>
              <a:rPr kumimoji="1" lang="en-US" altLang="ja-JP" sz="1400" dirty="0">
                <a:solidFill>
                  <a:srgbClr val="0070C0"/>
                </a:solidFill>
                <a:latin typeface="+mn-ea"/>
              </a:rPr>
              <a:t>&gt;</a:t>
            </a:r>
            <a:br>
              <a:rPr kumimoji="1" lang="en-US" altLang="ja-JP" sz="1400" dirty="0">
                <a:solidFill>
                  <a:srgbClr val="0070C0"/>
                </a:solidFill>
                <a:latin typeface="+mn-ea"/>
              </a:rPr>
            </a:br>
            <a:r>
              <a:rPr kumimoji="1" lang="ja-JP" altLang="en-US" sz="1400">
                <a:solidFill>
                  <a:srgbClr val="0070C0"/>
                </a:solidFill>
                <a:latin typeface="+mn-ea"/>
              </a:rPr>
              <a:t>・所有権か借地かで利回りはかなり変わるので注意すること</a:t>
            </a:r>
            <a:endParaRPr kumimoji="1" lang="en-US" altLang="ja-JP" sz="1400" dirty="0">
              <a:solidFill>
                <a:srgbClr val="0070C0"/>
              </a:solidFill>
              <a:latin typeface="+mn-ea"/>
            </a:endParaRPr>
          </a:p>
          <a:p>
            <a:r>
              <a:rPr kumimoji="1" lang="ja-JP" altLang="en-US" sz="1400">
                <a:solidFill>
                  <a:srgbClr val="0070C0"/>
                </a:solidFill>
                <a:latin typeface="+mn-ea"/>
              </a:rPr>
              <a:t>・狭小間取りなどは同じ１</a:t>
            </a:r>
            <a:r>
              <a:rPr kumimoji="1" lang="en-US" altLang="ja-JP" sz="1400" dirty="0">
                <a:solidFill>
                  <a:srgbClr val="0070C0"/>
                </a:solidFill>
                <a:latin typeface="+mn-ea"/>
              </a:rPr>
              <a:t>R</a:t>
            </a:r>
            <a:r>
              <a:rPr kumimoji="1" lang="ja-JP" altLang="en-US" sz="1400">
                <a:solidFill>
                  <a:srgbClr val="0070C0"/>
                </a:solidFill>
                <a:latin typeface="+mn-ea"/>
              </a:rPr>
              <a:t>でも利回りはかなり変わるので注意すること</a:t>
            </a:r>
            <a:endParaRPr kumimoji="1" lang="en-US" altLang="ja-JP" sz="1400" dirty="0">
              <a:solidFill>
                <a:srgbClr val="0070C0"/>
              </a:solidFill>
              <a:latin typeface="+mn-ea"/>
            </a:endParaRPr>
          </a:p>
        </p:txBody>
      </p:sp>
      <p:sp>
        <p:nvSpPr>
          <p:cNvPr id="17" name="コンテンツ プレースホルダー 2">
            <a:extLst>
              <a:ext uri="{FF2B5EF4-FFF2-40B4-BE49-F238E27FC236}">
                <a16:creationId xmlns:a16="http://schemas.microsoft.com/office/drawing/2014/main" id="{3804C892-B177-F7F2-D484-5169952199BB}"/>
              </a:ext>
            </a:extLst>
          </p:cNvPr>
          <p:cNvSpPr>
            <a:spLocks noGrp="1"/>
          </p:cNvSpPr>
          <p:nvPr>
            <p:ph idx="1"/>
          </p:nvPr>
        </p:nvSpPr>
        <p:spPr>
          <a:xfrm>
            <a:off x="284368" y="3827707"/>
            <a:ext cx="4106879" cy="393075"/>
          </a:xfrm>
        </p:spPr>
        <p:txBody>
          <a:bodyPr>
            <a:normAutofit lnSpcReduction="10000"/>
          </a:bodyPr>
          <a:lstStyle/>
          <a:p>
            <a:pPr marL="0" indent="0">
              <a:buNone/>
            </a:pPr>
            <a:r>
              <a:rPr kumimoji="1" lang="ja-JP" altLang="en-US" sz="1200"/>
              <a:t>補足（エビデンス資料）</a:t>
            </a:r>
            <a:br>
              <a:rPr lang="en-US" altLang="ja-JP" sz="1200" dirty="0"/>
            </a:br>
            <a:r>
              <a:rPr kumimoji="1" lang="en-US" altLang="ja-JP" sz="1200" dirty="0"/>
              <a:t>※</a:t>
            </a:r>
            <a:r>
              <a:rPr kumimoji="1" lang="ja-JP" altLang="en-US" sz="1200"/>
              <a:t>売出事例＝以下、楽待に掲載されている物件利回りを参照</a:t>
            </a:r>
          </a:p>
        </p:txBody>
      </p:sp>
      <p:sp>
        <p:nvSpPr>
          <p:cNvPr id="8" name="スライド番号プレースホルダー 7">
            <a:extLst>
              <a:ext uri="{FF2B5EF4-FFF2-40B4-BE49-F238E27FC236}">
                <a16:creationId xmlns:a16="http://schemas.microsoft.com/office/drawing/2014/main" id="{5B53E11F-B536-07D1-A34B-539E643AAEC3}"/>
              </a:ext>
            </a:extLst>
          </p:cNvPr>
          <p:cNvSpPr>
            <a:spLocks noGrp="1"/>
          </p:cNvSpPr>
          <p:nvPr>
            <p:ph type="sldNum" sz="quarter" idx="12"/>
          </p:nvPr>
        </p:nvSpPr>
        <p:spPr/>
        <p:txBody>
          <a:bodyPr/>
          <a:lstStyle/>
          <a:p>
            <a:fld id="{57AF16DE-A0D5-4438-950F-5B1E159C2C28}" type="slidenum">
              <a:rPr lang="en-US" smtClean="0"/>
              <a:t>11</a:t>
            </a:fld>
            <a:endParaRPr lang="en-US"/>
          </a:p>
        </p:txBody>
      </p:sp>
    </p:spTree>
    <p:extLst>
      <p:ext uri="{BB962C8B-B14F-4D97-AF65-F5344CB8AC3E}">
        <p14:creationId xmlns:p14="http://schemas.microsoft.com/office/powerpoint/2010/main" val="119730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4-1.</a:t>
            </a:r>
            <a:r>
              <a:rPr kumimoji="1" lang="ja-JP" altLang="en-US"/>
              <a:t>物件エリア</a:t>
            </a:r>
            <a:r>
              <a:rPr kumimoji="1" lang="en-US" altLang="ja-JP" dirty="0"/>
              <a:t>		</a:t>
            </a:r>
            <a:r>
              <a:rPr kumimoji="1" lang="ja-JP" altLang="en-US"/>
              <a:t>周辺の利便施設</a:t>
            </a:r>
            <a:endParaRPr kumimoji="1" lang="en-US" altLang="ja-JP" dirty="0"/>
          </a:p>
        </p:txBody>
      </p:sp>
      <p:pic>
        <p:nvPicPr>
          <p:cNvPr id="2" name="図 1">
            <a:extLst>
              <a:ext uri="{FF2B5EF4-FFF2-40B4-BE49-F238E27FC236}">
                <a16:creationId xmlns:a16="http://schemas.microsoft.com/office/drawing/2014/main" id="{F4AC87CE-80F3-B54C-1D22-10FE7BDEF850}"/>
              </a:ext>
            </a:extLst>
          </p:cNvPr>
          <p:cNvPicPr>
            <a:picLocks noChangeAspect="1"/>
          </p:cNvPicPr>
          <p:nvPr/>
        </p:nvPicPr>
        <p:blipFill rotWithShape="1">
          <a:blip r:embed="rId2"/>
          <a:srcRect l="19377" t="4715" r="18754" b="5971"/>
          <a:stretch/>
        </p:blipFill>
        <p:spPr>
          <a:xfrm>
            <a:off x="148814" y="1118796"/>
            <a:ext cx="4808668" cy="4905487"/>
          </a:xfrm>
          <a:prstGeom prst="rect">
            <a:avLst/>
          </a:prstGeom>
        </p:spPr>
      </p:pic>
      <p:pic>
        <p:nvPicPr>
          <p:cNvPr id="5" name="図 4">
            <a:extLst>
              <a:ext uri="{FF2B5EF4-FFF2-40B4-BE49-F238E27FC236}">
                <a16:creationId xmlns:a16="http://schemas.microsoft.com/office/drawing/2014/main" id="{8DB90528-BCBD-0726-7DBC-EAD6365BC78C}"/>
              </a:ext>
            </a:extLst>
          </p:cNvPr>
          <p:cNvPicPr>
            <a:picLocks noChangeAspect="1"/>
          </p:cNvPicPr>
          <p:nvPr/>
        </p:nvPicPr>
        <p:blipFill rotWithShape="1">
          <a:blip r:embed="rId3"/>
          <a:srcRect l="19467" t="2136" r="18663" b="69445"/>
          <a:stretch/>
        </p:blipFill>
        <p:spPr>
          <a:xfrm>
            <a:off x="4953000" y="1131925"/>
            <a:ext cx="4808669" cy="1560865"/>
          </a:xfrm>
          <a:prstGeom prst="rect">
            <a:avLst/>
          </a:prstGeom>
        </p:spPr>
      </p:pic>
      <p:sp>
        <p:nvSpPr>
          <p:cNvPr id="6" name="正方形/長方形 5">
            <a:extLst>
              <a:ext uri="{FF2B5EF4-FFF2-40B4-BE49-F238E27FC236}">
                <a16:creationId xmlns:a16="http://schemas.microsoft.com/office/drawing/2014/main" id="{7170733A-3946-9E7A-F2F9-A011ABFD9DB4}"/>
              </a:ext>
            </a:extLst>
          </p:cNvPr>
          <p:cNvSpPr/>
          <p:nvPr/>
        </p:nvSpPr>
        <p:spPr>
          <a:xfrm>
            <a:off x="5684619" y="3626707"/>
            <a:ext cx="3685671" cy="1899163"/>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周辺</a:t>
            </a:r>
            <a:r>
              <a:rPr kumimoji="1" lang="en-US" altLang="ja-JP" sz="1400" dirty="0">
                <a:solidFill>
                  <a:srgbClr val="0070C0"/>
                </a:solidFill>
                <a:latin typeface="+mn-ea"/>
              </a:rPr>
              <a:t>15</a:t>
            </a:r>
            <a:r>
              <a:rPr kumimoji="1" lang="ja-JP" altLang="en-US" sz="1400">
                <a:solidFill>
                  <a:srgbClr val="0070C0"/>
                </a:solidFill>
                <a:latin typeface="+mn-ea"/>
              </a:rPr>
              <a:t>分圏内の生活利便施設など、</a:t>
            </a:r>
            <a:endParaRPr kumimoji="1" lang="en-US" altLang="ja-JP" sz="1400" dirty="0">
              <a:solidFill>
                <a:srgbClr val="0070C0"/>
              </a:solidFill>
              <a:latin typeface="+mn-ea"/>
            </a:endParaRPr>
          </a:p>
          <a:p>
            <a:r>
              <a:rPr kumimoji="1" lang="en-US" altLang="ja-JP" sz="1400" dirty="0">
                <a:solidFill>
                  <a:srgbClr val="0070C0"/>
                </a:solidFill>
                <a:latin typeface="+mn-ea"/>
              </a:rPr>
              <a:t>WEB</a:t>
            </a:r>
            <a:r>
              <a:rPr kumimoji="1" lang="ja-JP" altLang="en-US" sz="1400">
                <a:solidFill>
                  <a:srgbClr val="0070C0"/>
                </a:solidFill>
                <a:latin typeface="+mn-ea"/>
              </a:rPr>
              <a:t>の地図アプリなどでピンを登録して</a:t>
            </a:r>
            <a:endParaRPr kumimoji="1" lang="en-US" altLang="ja-JP" sz="1400" dirty="0">
              <a:solidFill>
                <a:srgbClr val="0070C0"/>
              </a:solidFill>
              <a:latin typeface="+mn-ea"/>
            </a:endParaRPr>
          </a:p>
          <a:p>
            <a:r>
              <a:rPr kumimoji="1" lang="en-US" altLang="ja-JP" sz="1400" dirty="0">
                <a:solidFill>
                  <a:srgbClr val="0070C0"/>
                </a:solidFill>
                <a:latin typeface="+mn-ea"/>
              </a:rPr>
              <a:t>Map</a:t>
            </a:r>
            <a:r>
              <a:rPr kumimoji="1" lang="ja-JP" altLang="en-US" sz="1400">
                <a:solidFill>
                  <a:srgbClr val="0070C0"/>
                </a:solidFill>
                <a:latin typeface="+mn-ea"/>
              </a:rPr>
              <a:t>で一目でわかるようにすると良い。</a:t>
            </a:r>
            <a:endParaRPr kumimoji="1" lang="en-US" altLang="ja-JP" sz="1400" dirty="0">
              <a:solidFill>
                <a:srgbClr val="0070C0"/>
              </a:solidFill>
              <a:latin typeface="+mn-ea"/>
            </a:endParaRPr>
          </a:p>
          <a:p>
            <a:endParaRPr kumimoji="1" lang="en-US" altLang="ja-JP" sz="1400" dirty="0">
              <a:solidFill>
                <a:srgbClr val="0070C0"/>
              </a:solidFill>
              <a:latin typeface="+mn-ea"/>
            </a:endParaRPr>
          </a:p>
          <a:p>
            <a:r>
              <a:rPr kumimoji="1" lang="ja-JP" altLang="en-US" sz="1400">
                <a:solidFill>
                  <a:srgbClr val="0070C0"/>
                </a:solidFill>
                <a:latin typeface="+mn-ea"/>
              </a:rPr>
              <a:t>（意外と融資担当者も物件周辺の細かい施設などは把握してないため補足して強調する）</a:t>
            </a:r>
            <a:endParaRPr kumimoji="1" lang="en-US" altLang="ja-JP" sz="1400" dirty="0">
              <a:solidFill>
                <a:srgbClr val="0070C0"/>
              </a:solidFill>
              <a:latin typeface="+mn-ea"/>
            </a:endParaRPr>
          </a:p>
        </p:txBody>
      </p:sp>
      <p:sp>
        <p:nvSpPr>
          <p:cNvPr id="7" name="スライド番号プレースホルダー 6">
            <a:extLst>
              <a:ext uri="{FF2B5EF4-FFF2-40B4-BE49-F238E27FC236}">
                <a16:creationId xmlns:a16="http://schemas.microsoft.com/office/drawing/2014/main" id="{A3C8B31D-CED3-8EF7-F0D4-79515AD53200}"/>
              </a:ext>
            </a:extLst>
          </p:cNvPr>
          <p:cNvSpPr>
            <a:spLocks noGrp="1"/>
          </p:cNvSpPr>
          <p:nvPr>
            <p:ph type="sldNum" sz="quarter" idx="12"/>
          </p:nvPr>
        </p:nvSpPr>
        <p:spPr/>
        <p:txBody>
          <a:bodyPr/>
          <a:lstStyle/>
          <a:p>
            <a:fld id="{57AF16DE-A0D5-4438-950F-5B1E159C2C28}" type="slidenum">
              <a:rPr lang="en-US" smtClean="0"/>
              <a:t>12</a:t>
            </a:fld>
            <a:endParaRPr lang="en-US"/>
          </a:p>
        </p:txBody>
      </p:sp>
    </p:spTree>
    <p:extLst>
      <p:ext uri="{BB962C8B-B14F-4D97-AF65-F5344CB8AC3E}">
        <p14:creationId xmlns:p14="http://schemas.microsoft.com/office/powerpoint/2010/main" val="4126686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4-2.</a:t>
            </a:r>
            <a:r>
              <a:rPr kumimoji="1" lang="ja-JP" altLang="en-US"/>
              <a:t>物件エリア</a:t>
            </a:r>
            <a:r>
              <a:rPr kumimoji="1" lang="en-US" altLang="ja-JP" dirty="0"/>
              <a:t>		</a:t>
            </a:r>
            <a:r>
              <a:rPr kumimoji="1" lang="ja-JP" altLang="en-US"/>
              <a:t>人口動態の推移</a:t>
            </a:r>
            <a:r>
              <a:rPr kumimoji="1" lang="en-US" altLang="ja-JP" dirty="0"/>
              <a:t>		</a:t>
            </a:r>
          </a:p>
        </p:txBody>
      </p:sp>
      <p:pic>
        <p:nvPicPr>
          <p:cNvPr id="2" name="図 1">
            <a:extLst>
              <a:ext uri="{FF2B5EF4-FFF2-40B4-BE49-F238E27FC236}">
                <a16:creationId xmlns:a16="http://schemas.microsoft.com/office/drawing/2014/main" id="{DA3F487A-4479-235A-BAD0-1CADA292AA39}"/>
              </a:ext>
            </a:extLst>
          </p:cNvPr>
          <p:cNvPicPr>
            <a:picLocks noChangeAspect="1"/>
          </p:cNvPicPr>
          <p:nvPr/>
        </p:nvPicPr>
        <p:blipFill rotWithShape="1">
          <a:blip r:embed="rId2"/>
          <a:srcRect l="3568" t="3728" r="2756" b="23802"/>
          <a:stretch/>
        </p:blipFill>
        <p:spPr>
          <a:xfrm>
            <a:off x="301215" y="946673"/>
            <a:ext cx="4166330" cy="4561244"/>
          </a:xfrm>
          <a:prstGeom prst="rect">
            <a:avLst/>
          </a:prstGeom>
          <a:ln>
            <a:solidFill>
              <a:schemeClr val="tx1"/>
            </a:solidFill>
          </a:ln>
        </p:spPr>
      </p:pic>
      <p:pic>
        <p:nvPicPr>
          <p:cNvPr id="5" name="図 4">
            <a:extLst>
              <a:ext uri="{FF2B5EF4-FFF2-40B4-BE49-F238E27FC236}">
                <a16:creationId xmlns:a16="http://schemas.microsoft.com/office/drawing/2014/main" id="{87C458B9-D5CA-F937-DD5C-88C1182DA0A0}"/>
              </a:ext>
            </a:extLst>
          </p:cNvPr>
          <p:cNvPicPr>
            <a:picLocks noChangeAspect="1"/>
          </p:cNvPicPr>
          <p:nvPr/>
        </p:nvPicPr>
        <p:blipFill rotWithShape="1">
          <a:blip r:embed="rId3"/>
          <a:srcRect l="3737" t="3294" r="3920" b="61882"/>
          <a:stretch/>
        </p:blipFill>
        <p:spPr>
          <a:xfrm>
            <a:off x="4765637" y="1040803"/>
            <a:ext cx="4475181" cy="2388197"/>
          </a:xfrm>
          <a:prstGeom prst="rect">
            <a:avLst/>
          </a:prstGeom>
          <a:ln>
            <a:solidFill>
              <a:schemeClr val="tx1"/>
            </a:solidFill>
          </a:ln>
        </p:spPr>
      </p:pic>
      <p:sp>
        <p:nvSpPr>
          <p:cNvPr id="6" name="正方形/長方形 5">
            <a:extLst>
              <a:ext uri="{FF2B5EF4-FFF2-40B4-BE49-F238E27FC236}">
                <a16:creationId xmlns:a16="http://schemas.microsoft.com/office/drawing/2014/main" id="{0F24C96D-C59B-8E28-D9B7-32F1D41C7C67}"/>
              </a:ext>
            </a:extLst>
          </p:cNvPr>
          <p:cNvSpPr/>
          <p:nvPr/>
        </p:nvSpPr>
        <p:spPr>
          <a:xfrm>
            <a:off x="4688959" y="3820345"/>
            <a:ext cx="4745498" cy="2639442"/>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a:t>
            </a:r>
            <a:r>
              <a:rPr kumimoji="1" lang="en-US" altLang="ja-JP" sz="1400" dirty="0">
                <a:solidFill>
                  <a:srgbClr val="0070C0"/>
                </a:solidFill>
                <a:latin typeface="+mn-ea"/>
              </a:rPr>
              <a:t>●</a:t>
            </a:r>
            <a:r>
              <a:rPr kumimoji="1" lang="ja-JP" altLang="en-US" sz="1400">
                <a:solidFill>
                  <a:srgbClr val="0070C0"/>
                </a:solidFill>
                <a:latin typeface="+mn-ea"/>
              </a:rPr>
              <a:t>市区町村＋人口動態」などで</a:t>
            </a:r>
            <a:r>
              <a:rPr kumimoji="1" lang="en-US" altLang="ja-JP" sz="1400" dirty="0">
                <a:solidFill>
                  <a:srgbClr val="0070C0"/>
                </a:solidFill>
                <a:latin typeface="+mn-ea"/>
              </a:rPr>
              <a:t>WEB</a:t>
            </a:r>
            <a:r>
              <a:rPr kumimoji="1" lang="ja-JP" altLang="en-US" sz="1400">
                <a:solidFill>
                  <a:srgbClr val="0070C0"/>
                </a:solidFill>
                <a:latin typeface="+mn-ea"/>
              </a:rPr>
              <a:t>検索すると市区町村もしくは国が動態調査したデータなどが簡単に見つかる。日本は全体的に人口減少しているため、全てのエリアで比較的ネガティブな情報が多いが以下の点があれば特に目立つように強調する（担当の銀行員も稟議を上げるプラス材料が欲しいためサポートする感覚です）</a:t>
            </a:r>
            <a:endParaRPr kumimoji="1" lang="en-US" altLang="ja-JP" sz="1400" dirty="0">
              <a:solidFill>
                <a:srgbClr val="0070C0"/>
              </a:solidFill>
              <a:latin typeface="+mn-ea"/>
            </a:endParaRPr>
          </a:p>
          <a:p>
            <a:endParaRPr kumimoji="1" lang="en-US" altLang="ja-JP" sz="1400" dirty="0">
              <a:solidFill>
                <a:srgbClr val="0070C0"/>
              </a:solidFill>
              <a:latin typeface="+mn-ea"/>
            </a:endParaRPr>
          </a:p>
          <a:p>
            <a:r>
              <a:rPr kumimoji="1" lang="ja-JP" altLang="en-US" sz="1400">
                <a:solidFill>
                  <a:srgbClr val="0070C0"/>
                </a:solidFill>
                <a:latin typeface="+mn-ea"/>
              </a:rPr>
              <a:t>・人口動態が平均的</a:t>
            </a:r>
            <a:r>
              <a:rPr kumimoji="1" lang="en-US" altLang="ja-JP" sz="1400" dirty="0">
                <a:solidFill>
                  <a:srgbClr val="0070C0"/>
                </a:solidFill>
                <a:latin typeface="+mn-ea"/>
              </a:rPr>
              <a:t>or</a:t>
            </a:r>
            <a:r>
              <a:rPr kumimoji="1" lang="ja-JP" altLang="en-US" sz="1400">
                <a:solidFill>
                  <a:srgbClr val="0070C0"/>
                </a:solidFill>
                <a:latin typeface="+mn-ea"/>
              </a:rPr>
              <a:t>増加傾向（単純に良い場合）</a:t>
            </a:r>
            <a:br>
              <a:rPr kumimoji="1" lang="en-US" altLang="ja-JP" sz="1400" dirty="0">
                <a:solidFill>
                  <a:srgbClr val="0070C0"/>
                </a:solidFill>
                <a:latin typeface="+mn-ea"/>
              </a:rPr>
            </a:br>
            <a:r>
              <a:rPr kumimoji="1" lang="ja-JP" altLang="en-US" sz="1400">
                <a:solidFill>
                  <a:srgbClr val="0070C0"/>
                </a:solidFill>
                <a:latin typeface="+mn-ea"/>
              </a:rPr>
              <a:t>・他のエリアに比べて平均的</a:t>
            </a:r>
            <a:r>
              <a:rPr kumimoji="1" lang="en-US" altLang="ja-JP" sz="1400" dirty="0">
                <a:solidFill>
                  <a:srgbClr val="0070C0"/>
                </a:solidFill>
                <a:latin typeface="+mn-ea"/>
              </a:rPr>
              <a:t>or</a:t>
            </a:r>
            <a:r>
              <a:rPr kumimoji="1" lang="ja-JP" altLang="en-US" sz="1400">
                <a:solidFill>
                  <a:srgbClr val="0070C0"/>
                </a:solidFill>
                <a:latin typeface="+mn-ea"/>
              </a:rPr>
              <a:t>増加傾向</a:t>
            </a:r>
            <a:br>
              <a:rPr kumimoji="1" lang="en-US" altLang="ja-JP" sz="1400" dirty="0">
                <a:solidFill>
                  <a:srgbClr val="0070C0"/>
                </a:solidFill>
                <a:latin typeface="+mn-ea"/>
              </a:rPr>
            </a:br>
            <a:r>
              <a:rPr kumimoji="1" lang="ja-JP" altLang="en-US" sz="1400">
                <a:solidFill>
                  <a:srgbClr val="0070C0"/>
                </a:solidFill>
                <a:latin typeface="+mn-ea"/>
              </a:rPr>
              <a:t>（単体で悪い場合は比較を使う）</a:t>
            </a:r>
            <a:endParaRPr kumimoji="1" lang="en-US" altLang="ja-JP" sz="1400" dirty="0">
              <a:solidFill>
                <a:srgbClr val="0070C0"/>
              </a:solidFill>
              <a:latin typeface="+mn-ea"/>
            </a:endParaRPr>
          </a:p>
          <a:p>
            <a:r>
              <a:rPr kumimoji="1" lang="ja-JP" altLang="en-US" sz="1400">
                <a:solidFill>
                  <a:srgbClr val="0070C0"/>
                </a:solidFill>
                <a:latin typeface="+mn-ea"/>
              </a:rPr>
              <a:t>・就労人口が増えているなどのデータがあれば非常に良いのでぜひ掲示する（給料をもらえる世帯人口が増えている）</a:t>
            </a:r>
            <a:endParaRPr kumimoji="1" lang="en-US" altLang="ja-JP" sz="1400" dirty="0">
              <a:solidFill>
                <a:srgbClr val="0070C0"/>
              </a:solidFill>
              <a:latin typeface="+mn-ea"/>
            </a:endParaRPr>
          </a:p>
        </p:txBody>
      </p:sp>
      <p:sp>
        <p:nvSpPr>
          <p:cNvPr id="7" name="スライド番号プレースホルダー 6">
            <a:extLst>
              <a:ext uri="{FF2B5EF4-FFF2-40B4-BE49-F238E27FC236}">
                <a16:creationId xmlns:a16="http://schemas.microsoft.com/office/drawing/2014/main" id="{F8DCB470-C360-8D00-909F-ABA1E1FB146B}"/>
              </a:ext>
            </a:extLst>
          </p:cNvPr>
          <p:cNvSpPr>
            <a:spLocks noGrp="1"/>
          </p:cNvSpPr>
          <p:nvPr>
            <p:ph type="sldNum" sz="quarter" idx="12"/>
          </p:nvPr>
        </p:nvSpPr>
        <p:spPr/>
        <p:txBody>
          <a:bodyPr/>
          <a:lstStyle/>
          <a:p>
            <a:fld id="{57AF16DE-A0D5-4438-950F-5B1E159C2C28}" type="slidenum">
              <a:rPr lang="en-US" smtClean="0"/>
              <a:t>13</a:t>
            </a:fld>
            <a:endParaRPr lang="en-US"/>
          </a:p>
        </p:txBody>
      </p:sp>
    </p:spTree>
    <p:extLst>
      <p:ext uri="{BB962C8B-B14F-4D97-AF65-F5344CB8AC3E}">
        <p14:creationId xmlns:p14="http://schemas.microsoft.com/office/powerpoint/2010/main" val="4172369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4-3.</a:t>
            </a:r>
            <a:r>
              <a:rPr kumimoji="1" lang="ja-JP" altLang="en-US"/>
              <a:t>物件エリア</a:t>
            </a:r>
            <a:r>
              <a:rPr kumimoji="1" lang="en-US" altLang="ja-JP" dirty="0"/>
              <a:t>		</a:t>
            </a:r>
            <a:r>
              <a:rPr kumimoji="1" lang="ja-JP" altLang="en-US"/>
              <a:t>賃貸需要マップ（</a:t>
            </a:r>
            <a:r>
              <a:rPr kumimoji="1" lang="en-US" altLang="ja-JP" dirty="0"/>
              <a:t>Homes</a:t>
            </a:r>
            <a:r>
              <a:rPr kumimoji="1" lang="ja-JP" altLang="en-US"/>
              <a:t>） </a:t>
            </a:r>
            <a:r>
              <a:rPr kumimoji="1" lang="en-US" altLang="ja-JP" dirty="0"/>
              <a:t>		</a:t>
            </a:r>
          </a:p>
        </p:txBody>
      </p:sp>
      <p:sp>
        <p:nvSpPr>
          <p:cNvPr id="7" name="正方形/長方形 6">
            <a:extLst>
              <a:ext uri="{FF2B5EF4-FFF2-40B4-BE49-F238E27FC236}">
                <a16:creationId xmlns:a16="http://schemas.microsoft.com/office/drawing/2014/main" id="{C64528F6-5DC0-A32B-2575-D4B29672067E}"/>
              </a:ext>
            </a:extLst>
          </p:cNvPr>
          <p:cNvSpPr/>
          <p:nvPr/>
        </p:nvSpPr>
        <p:spPr>
          <a:xfrm>
            <a:off x="4953000" y="1152529"/>
            <a:ext cx="4745498" cy="4835005"/>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a:t>
            </a:r>
            <a:r>
              <a:rPr kumimoji="1" lang="en-US" altLang="ja-JP" sz="1400" dirty="0">
                <a:solidFill>
                  <a:srgbClr val="0070C0"/>
                </a:solidFill>
                <a:latin typeface="+mn-ea"/>
              </a:rPr>
              <a:t>●</a:t>
            </a:r>
            <a:r>
              <a:rPr kumimoji="1" lang="ja-JP" altLang="en-US" sz="1400">
                <a:solidFill>
                  <a:srgbClr val="0070C0"/>
                </a:solidFill>
                <a:latin typeface="+mn-ea"/>
              </a:rPr>
              <a:t>市区町村＋賃貸需要」</a:t>
            </a:r>
            <a:endParaRPr kumimoji="1" lang="en-US" altLang="ja-JP" sz="1400" dirty="0">
              <a:solidFill>
                <a:srgbClr val="0070C0"/>
              </a:solidFill>
              <a:latin typeface="+mn-ea"/>
            </a:endParaRPr>
          </a:p>
          <a:p>
            <a:r>
              <a:rPr kumimoji="1" lang="ja-JP" altLang="en-US" sz="1400">
                <a:solidFill>
                  <a:srgbClr val="0070C0"/>
                </a:solidFill>
                <a:latin typeface="+mn-ea"/>
              </a:rPr>
              <a:t>もしくは</a:t>
            </a:r>
            <a:endParaRPr kumimoji="1" lang="en-US" altLang="ja-JP" sz="1400" dirty="0">
              <a:solidFill>
                <a:srgbClr val="0070C0"/>
              </a:solidFill>
              <a:latin typeface="+mn-ea"/>
            </a:endParaRPr>
          </a:p>
          <a:p>
            <a:r>
              <a:rPr kumimoji="1" lang="ja-JP" altLang="en-US" sz="1400">
                <a:solidFill>
                  <a:srgbClr val="0070C0"/>
                </a:solidFill>
                <a:latin typeface="+mn-ea"/>
              </a:rPr>
              <a:t>「</a:t>
            </a:r>
            <a:r>
              <a:rPr kumimoji="1" lang="en-US" altLang="ja-JP" sz="1400" dirty="0">
                <a:solidFill>
                  <a:srgbClr val="0070C0"/>
                </a:solidFill>
                <a:latin typeface="+mn-ea"/>
              </a:rPr>
              <a:t>●</a:t>
            </a:r>
            <a:r>
              <a:rPr kumimoji="1" lang="ja-JP" altLang="en-US" sz="1400">
                <a:solidFill>
                  <a:srgbClr val="0070C0"/>
                </a:solidFill>
                <a:latin typeface="+mn-ea"/>
              </a:rPr>
              <a:t>駅＋賃貸需要」</a:t>
            </a:r>
            <a:endParaRPr kumimoji="1" lang="en-US" altLang="ja-JP" sz="1400" dirty="0">
              <a:solidFill>
                <a:srgbClr val="0070C0"/>
              </a:solidFill>
              <a:latin typeface="+mn-ea"/>
            </a:endParaRPr>
          </a:p>
          <a:p>
            <a:r>
              <a:rPr kumimoji="1" lang="ja-JP" altLang="en-US" sz="1400">
                <a:solidFill>
                  <a:srgbClr val="0070C0"/>
                </a:solidFill>
                <a:latin typeface="+mn-ea"/>
              </a:rPr>
              <a:t>などで</a:t>
            </a:r>
            <a:r>
              <a:rPr kumimoji="1" lang="en-US" altLang="ja-JP" sz="1400" dirty="0">
                <a:solidFill>
                  <a:srgbClr val="0070C0"/>
                </a:solidFill>
                <a:latin typeface="+mn-ea"/>
              </a:rPr>
              <a:t>WEB</a:t>
            </a:r>
            <a:r>
              <a:rPr kumimoji="1" lang="ja-JP" altLang="en-US" sz="1400">
                <a:solidFill>
                  <a:srgbClr val="0070C0"/>
                </a:solidFill>
                <a:latin typeface="+mn-ea"/>
              </a:rPr>
              <a:t>検索すると</a:t>
            </a:r>
            <a:r>
              <a:rPr kumimoji="1" lang="en-US" altLang="ja-JP" sz="1400" dirty="0">
                <a:solidFill>
                  <a:srgbClr val="0070C0"/>
                </a:solidFill>
                <a:latin typeface="+mn-ea"/>
              </a:rPr>
              <a:t>Homes</a:t>
            </a:r>
            <a:r>
              <a:rPr kumimoji="1" lang="ja-JP" altLang="en-US" sz="1400">
                <a:solidFill>
                  <a:srgbClr val="0070C0"/>
                </a:solidFill>
                <a:latin typeface="+mn-ea"/>
              </a:rPr>
              <a:t>の賃貸経営</a:t>
            </a:r>
            <a:r>
              <a:rPr kumimoji="1" lang="en-US" altLang="ja-JP" sz="1400" dirty="0">
                <a:solidFill>
                  <a:srgbClr val="0070C0"/>
                </a:solidFill>
                <a:latin typeface="+mn-ea"/>
              </a:rPr>
              <a:t>HP</a:t>
            </a:r>
            <a:r>
              <a:rPr kumimoji="1" lang="ja-JP" altLang="en-US" sz="1400">
                <a:solidFill>
                  <a:srgbClr val="0070C0"/>
                </a:solidFill>
                <a:latin typeface="+mn-ea"/>
              </a:rPr>
              <a:t>が見つかる。</a:t>
            </a:r>
            <a:endParaRPr kumimoji="1" lang="en-US" altLang="ja-JP" sz="1400" dirty="0">
              <a:solidFill>
                <a:srgbClr val="0070C0"/>
              </a:solidFill>
              <a:latin typeface="+mn-ea"/>
            </a:endParaRPr>
          </a:p>
          <a:p>
            <a:r>
              <a:rPr kumimoji="1" lang="ja-JP" altLang="en-US" sz="1400">
                <a:solidFill>
                  <a:srgbClr val="0070C0"/>
                </a:solidFill>
                <a:latin typeface="+mn-ea"/>
              </a:rPr>
              <a:t>ここでは以下の比較を使い、検討物件にいかに賃貸需要があるかを疎明する</a:t>
            </a:r>
            <a:endParaRPr kumimoji="1" lang="en-US" altLang="ja-JP" sz="1400" dirty="0">
              <a:solidFill>
                <a:srgbClr val="0070C0"/>
              </a:solidFill>
              <a:latin typeface="+mn-ea"/>
            </a:endParaRPr>
          </a:p>
          <a:p>
            <a:endParaRPr kumimoji="1" lang="en-US" altLang="ja-JP" sz="1400" dirty="0">
              <a:solidFill>
                <a:srgbClr val="0070C0"/>
              </a:solidFill>
              <a:latin typeface="+mn-ea"/>
            </a:endParaRPr>
          </a:p>
          <a:p>
            <a:r>
              <a:rPr kumimoji="1" lang="ja-JP" altLang="en-US" sz="1400">
                <a:solidFill>
                  <a:srgbClr val="0070C0"/>
                </a:solidFill>
                <a:latin typeface="+mn-ea"/>
              </a:rPr>
              <a:t>・地図</a:t>
            </a:r>
            <a:br>
              <a:rPr kumimoji="1" lang="en-US" altLang="ja-JP" sz="1400" dirty="0">
                <a:solidFill>
                  <a:srgbClr val="0070C0"/>
                </a:solidFill>
                <a:latin typeface="+mn-ea"/>
              </a:rPr>
            </a:br>
            <a:r>
              <a:rPr kumimoji="1" lang="ja-JP" altLang="en-US" sz="1400">
                <a:solidFill>
                  <a:srgbClr val="0070C0"/>
                </a:solidFill>
                <a:latin typeface="+mn-ea"/>
              </a:rPr>
              <a:t>中心を動かし、該当住所のヒートマップを表示</a:t>
            </a:r>
            <a:br>
              <a:rPr kumimoji="1" lang="en-US" altLang="ja-JP" sz="1400" dirty="0">
                <a:solidFill>
                  <a:srgbClr val="0070C0"/>
                </a:solidFill>
                <a:latin typeface="+mn-ea"/>
              </a:rPr>
            </a:br>
            <a:endParaRPr kumimoji="1" lang="en-US" altLang="ja-JP" sz="1400" dirty="0">
              <a:solidFill>
                <a:srgbClr val="0070C0"/>
              </a:solidFill>
              <a:latin typeface="+mn-ea"/>
            </a:endParaRPr>
          </a:p>
          <a:p>
            <a:r>
              <a:rPr kumimoji="1" lang="ja-JP" altLang="en-US" sz="1400">
                <a:solidFill>
                  <a:srgbClr val="0070C0"/>
                </a:solidFill>
                <a:latin typeface="+mn-ea"/>
              </a:rPr>
              <a:t>・賃貸入居者の希望間取（検索条件</a:t>
            </a:r>
            <a:r>
              <a:rPr kumimoji="1" lang="en-US" altLang="ja-JP" sz="1400" dirty="0">
                <a:solidFill>
                  <a:srgbClr val="0070C0"/>
                </a:solidFill>
                <a:latin typeface="+mn-ea"/>
              </a:rPr>
              <a:t>vs</a:t>
            </a:r>
            <a:r>
              <a:rPr kumimoji="1" lang="ja-JP" altLang="en-US" sz="1400">
                <a:solidFill>
                  <a:srgbClr val="0070C0"/>
                </a:solidFill>
                <a:latin typeface="+mn-ea"/>
              </a:rPr>
              <a:t>掲載物件）</a:t>
            </a:r>
            <a:endParaRPr kumimoji="1" lang="en-US" altLang="ja-JP" sz="1400" dirty="0">
              <a:solidFill>
                <a:srgbClr val="0070C0"/>
              </a:solidFill>
              <a:latin typeface="+mn-ea"/>
            </a:endParaRPr>
          </a:p>
          <a:p>
            <a:r>
              <a:rPr kumimoji="1" lang="ja-JP" altLang="en-US" sz="1400">
                <a:solidFill>
                  <a:srgbClr val="0070C0"/>
                </a:solidFill>
                <a:latin typeface="+mn-ea"/>
              </a:rPr>
              <a:t>→検索条件＝需要、掲載物件＝供給</a:t>
            </a:r>
            <a:endParaRPr kumimoji="1" lang="en-US" altLang="ja-JP" sz="1400" dirty="0">
              <a:solidFill>
                <a:srgbClr val="0070C0"/>
              </a:solidFill>
              <a:latin typeface="+mn-ea"/>
            </a:endParaRPr>
          </a:p>
          <a:p>
            <a:endParaRPr kumimoji="1" lang="en-US" altLang="ja-JP" sz="1400" dirty="0">
              <a:solidFill>
                <a:srgbClr val="0070C0"/>
              </a:solidFill>
              <a:latin typeface="+mn-ea"/>
            </a:endParaRPr>
          </a:p>
          <a:p>
            <a:r>
              <a:rPr kumimoji="1" lang="ja-JP" altLang="en-US" sz="1400">
                <a:solidFill>
                  <a:srgbClr val="0070C0"/>
                </a:solidFill>
                <a:latin typeface="+mn-ea"/>
              </a:rPr>
              <a:t>・賃貸入居者の希望家賃（検索条件</a:t>
            </a:r>
            <a:r>
              <a:rPr kumimoji="1" lang="en-US" altLang="ja-JP" sz="1400" dirty="0">
                <a:solidFill>
                  <a:srgbClr val="0070C0"/>
                </a:solidFill>
                <a:latin typeface="+mn-ea"/>
              </a:rPr>
              <a:t>vs</a:t>
            </a:r>
            <a:r>
              <a:rPr kumimoji="1" lang="ja-JP" altLang="en-US" sz="1400">
                <a:solidFill>
                  <a:srgbClr val="0070C0"/>
                </a:solidFill>
                <a:latin typeface="+mn-ea"/>
              </a:rPr>
              <a:t>掲載物件）</a:t>
            </a:r>
            <a:endParaRPr kumimoji="1" lang="en-US" altLang="ja-JP" sz="1400" dirty="0">
              <a:solidFill>
                <a:srgbClr val="0070C0"/>
              </a:solidFill>
              <a:latin typeface="+mn-ea"/>
            </a:endParaRPr>
          </a:p>
          <a:p>
            <a:r>
              <a:rPr kumimoji="1" lang="ja-JP" altLang="en-US" sz="1400">
                <a:solidFill>
                  <a:srgbClr val="0070C0"/>
                </a:solidFill>
                <a:latin typeface="+mn-ea"/>
              </a:rPr>
              <a:t>→検索条件＝需要、掲載物件＝供給</a:t>
            </a:r>
            <a:br>
              <a:rPr kumimoji="1" lang="en-US" altLang="ja-JP" sz="1400" dirty="0">
                <a:solidFill>
                  <a:srgbClr val="0070C0"/>
                </a:solidFill>
                <a:latin typeface="+mn-ea"/>
              </a:rPr>
            </a:br>
            <a:endParaRPr kumimoji="1" lang="en-US" altLang="ja-JP" sz="1400" dirty="0">
              <a:solidFill>
                <a:srgbClr val="0070C0"/>
              </a:solidFill>
              <a:latin typeface="+mn-ea"/>
            </a:endParaRPr>
          </a:p>
          <a:p>
            <a:r>
              <a:rPr kumimoji="1" lang="ja-JP" altLang="en-US" sz="1400">
                <a:solidFill>
                  <a:srgbClr val="0070C0"/>
                </a:solidFill>
                <a:latin typeface="+mn-ea"/>
              </a:rPr>
              <a:t>・賃貸入居者の駅距離（検索条件</a:t>
            </a:r>
            <a:r>
              <a:rPr kumimoji="1" lang="en-US" altLang="ja-JP" sz="1400" dirty="0">
                <a:solidFill>
                  <a:srgbClr val="0070C0"/>
                </a:solidFill>
                <a:latin typeface="+mn-ea"/>
              </a:rPr>
              <a:t>vs</a:t>
            </a:r>
            <a:r>
              <a:rPr kumimoji="1" lang="ja-JP" altLang="en-US" sz="1400">
                <a:solidFill>
                  <a:srgbClr val="0070C0"/>
                </a:solidFill>
                <a:latin typeface="+mn-ea"/>
              </a:rPr>
              <a:t>掲載物件）</a:t>
            </a:r>
            <a:endParaRPr kumimoji="1" lang="en-US" altLang="ja-JP" sz="1400" dirty="0">
              <a:solidFill>
                <a:srgbClr val="0070C0"/>
              </a:solidFill>
              <a:latin typeface="+mn-ea"/>
            </a:endParaRPr>
          </a:p>
          <a:p>
            <a:r>
              <a:rPr kumimoji="1" lang="ja-JP" altLang="en-US" sz="1400">
                <a:solidFill>
                  <a:srgbClr val="0070C0"/>
                </a:solidFill>
                <a:latin typeface="+mn-ea"/>
              </a:rPr>
              <a:t>→検索条件＝需要、掲載物件＝供給</a:t>
            </a:r>
            <a:br>
              <a:rPr kumimoji="1" lang="en-US" altLang="ja-JP" sz="1400" dirty="0">
                <a:solidFill>
                  <a:srgbClr val="0070C0"/>
                </a:solidFill>
                <a:latin typeface="+mn-ea"/>
              </a:rPr>
            </a:br>
            <a:endParaRPr kumimoji="1" lang="en-US" altLang="ja-JP" sz="1400" dirty="0">
              <a:solidFill>
                <a:srgbClr val="0070C0"/>
              </a:solidFill>
              <a:latin typeface="+mn-ea"/>
            </a:endParaRPr>
          </a:p>
          <a:p>
            <a:r>
              <a:rPr kumimoji="1" lang="ja-JP" altLang="en-US" sz="1400">
                <a:solidFill>
                  <a:srgbClr val="0070C0"/>
                </a:solidFill>
                <a:latin typeface="+mn-ea"/>
              </a:rPr>
              <a:t>・該当エリアで敷金、礼金が取れているか？</a:t>
            </a:r>
            <a:br>
              <a:rPr kumimoji="1" lang="en-US" altLang="ja-JP" sz="1400" dirty="0">
                <a:solidFill>
                  <a:srgbClr val="0070C0"/>
                </a:solidFill>
                <a:latin typeface="+mn-ea"/>
              </a:rPr>
            </a:br>
            <a:r>
              <a:rPr kumimoji="1" lang="ja-JP" altLang="en-US" sz="1400">
                <a:solidFill>
                  <a:srgbClr val="0070C0"/>
                </a:solidFill>
                <a:latin typeface="+mn-ea"/>
              </a:rPr>
              <a:t>→取れていれば賃貸需要はある</a:t>
            </a:r>
            <a:br>
              <a:rPr kumimoji="1" lang="en-US" altLang="ja-JP" sz="1400" dirty="0">
                <a:solidFill>
                  <a:srgbClr val="0070C0"/>
                </a:solidFill>
                <a:latin typeface="+mn-ea"/>
              </a:rPr>
            </a:br>
            <a:r>
              <a:rPr kumimoji="1" lang="ja-JP" altLang="en-US" sz="1400">
                <a:solidFill>
                  <a:srgbClr val="0070C0"/>
                </a:solidFill>
                <a:latin typeface="+mn-ea"/>
              </a:rPr>
              <a:t>→取れていなければ賃貸競争が激しい</a:t>
            </a:r>
            <a:endParaRPr kumimoji="1" lang="en-US" altLang="ja-JP" sz="1400" dirty="0">
              <a:solidFill>
                <a:srgbClr val="0070C0"/>
              </a:solidFill>
              <a:latin typeface="+mn-ea"/>
            </a:endParaRPr>
          </a:p>
        </p:txBody>
      </p:sp>
      <p:pic>
        <p:nvPicPr>
          <p:cNvPr id="4" name="図 3">
            <a:extLst>
              <a:ext uri="{FF2B5EF4-FFF2-40B4-BE49-F238E27FC236}">
                <a16:creationId xmlns:a16="http://schemas.microsoft.com/office/drawing/2014/main" id="{AD6A20E3-78C7-52FE-5EB0-B4EA0D1FE4EA}"/>
              </a:ext>
            </a:extLst>
          </p:cNvPr>
          <p:cNvPicPr>
            <a:picLocks noChangeAspect="1"/>
          </p:cNvPicPr>
          <p:nvPr/>
        </p:nvPicPr>
        <p:blipFill rotWithShape="1">
          <a:blip r:embed="rId2"/>
          <a:srcRect t="3927"/>
          <a:stretch/>
        </p:blipFill>
        <p:spPr>
          <a:xfrm>
            <a:off x="125743" y="785308"/>
            <a:ext cx="4382531" cy="5955364"/>
          </a:xfrm>
          <a:prstGeom prst="rect">
            <a:avLst/>
          </a:prstGeom>
        </p:spPr>
      </p:pic>
      <p:sp>
        <p:nvSpPr>
          <p:cNvPr id="5" name="スライド番号プレースホルダー 4">
            <a:extLst>
              <a:ext uri="{FF2B5EF4-FFF2-40B4-BE49-F238E27FC236}">
                <a16:creationId xmlns:a16="http://schemas.microsoft.com/office/drawing/2014/main" id="{A727EAEC-9DAA-7448-5F7F-588F389046B0}"/>
              </a:ext>
            </a:extLst>
          </p:cNvPr>
          <p:cNvSpPr>
            <a:spLocks noGrp="1"/>
          </p:cNvSpPr>
          <p:nvPr>
            <p:ph type="sldNum" sz="quarter" idx="12"/>
          </p:nvPr>
        </p:nvSpPr>
        <p:spPr/>
        <p:txBody>
          <a:bodyPr/>
          <a:lstStyle/>
          <a:p>
            <a:fld id="{57AF16DE-A0D5-4438-950F-5B1E159C2C28}" type="slidenum">
              <a:rPr lang="en-US" smtClean="0"/>
              <a:t>14</a:t>
            </a:fld>
            <a:endParaRPr lang="en-US"/>
          </a:p>
        </p:txBody>
      </p:sp>
    </p:spTree>
    <p:extLst>
      <p:ext uri="{BB962C8B-B14F-4D97-AF65-F5344CB8AC3E}">
        <p14:creationId xmlns:p14="http://schemas.microsoft.com/office/powerpoint/2010/main" val="457391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5-1.</a:t>
            </a:r>
            <a:r>
              <a:rPr kumimoji="1" lang="ja-JP" altLang="en-US"/>
              <a:t>融資条件</a:t>
            </a:r>
            <a:r>
              <a:rPr kumimoji="1" lang="en-US" altLang="ja-JP" dirty="0"/>
              <a:t>		</a:t>
            </a:r>
            <a:r>
              <a:rPr kumimoji="1" lang="ja-JP" altLang="en-US"/>
              <a:t>希望融資条件</a:t>
            </a:r>
            <a:r>
              <a:rPr kumimoji="1" lang="en-US" altLang="ja-JP" dirty="0"/>
              <a:t>	</a:t>
            </a:r>
          </a:p>
        </p:txBody>
      </p:sp>
      <p:graphicFrame>
        <p:nvGraphicFramePr>
          <p:cNvPr id="2" name="表 1">
            <a:extLst>
              <a:ext uri="{FF2B5EF4-FFF2-40B4-BE49-F238E27FC236}">
                <a16:creationId xmlns:a16="http://schemas.microsoft.com/office/drawing/2014/main" id="{2304A122-40AD-CAB2-5CCA-0B31D3D54F44}"/>
              </a:ext>
            </a:extLst>
          </p:cNvPr>
          <p:cNvGraphicFramePr>
            <a:graphicFrameLocks noGrp="1"/>
          </p:cNvGraphicFramePr>
          <p:nvPr/>
        </p:nvGraphicFramePr>
        <p:xfrm>
          <a:off x="1445879" y="787352"/>
          <a:ext cx="6929477" cy="3012440"/>
        </p:xfrm>
        <a:graphic>
          <a:graphicData uri="http://schemas.openxmlformats.org/drawingml/2006/table">
            <a:tbl>
              <a:tblPr firstRow="1" bandRow="1">
                <a:tableStyleId>{5940675A-B579-460E-94D1-54222C63F5DA}</a:tableStyleId>
              </a:tblPr>
              <a:tblGrid>
                <a:gridCol w="3148017">
                  <a:extLst>
                    <a:ext uri="{9D8B030D-6E8A-4147-A177-3AD203B41FA5}">
                      <a16:colId xmlns:a16="http://schemas.microsoft.com/office/drawing/2014/main" val="477736847"/>
                    </a:ext>
                  </a:extLst>
                </a:gridCol>
                <a:gridCol w="3781460">
                  <a:extLst>
                    <a:ext uri="{9D8B030D-6E8A-4147-A177-3AD203B41FA5}">
                      <a16:colId xmlns:a16="http://schemas.microsoft.com/office/drawing/2014/main" val="3869486452"/>
                    </a:ext>
                  </a:extLst>
                </a:gridCol>
              </a:tblGrid>
              <a:tr h="370840">
                <a:tc>
                  <a:txBody>
                    <a:bodyPr/>
                    <a:lstStyle/>
                    <a:p>
                      <a:r>
                        <a:rPr kumimoji="1" lang="ja-JP" altLang="en-US" sz="1600"/>
                        <a:t>債務者</a:t>
                      </a:r>
                    </a:p>
                  </a:txBody>
                  <a:tcPr>
                    <a:solidFill>
                      <a:schemeClr val="bg1">
                        <a:lumMod val="75000"/>
                      </a:schemeClr>
                    </a:solidFill>
                  </a:tcPr>
                </a:tc>
                <a:tc>
                  <a:txBody>
                    <a:bodyPr/>
                    <a:lstStyle/>
                    <a:p>
                      <a:r>
                        <a:rPr kumimoji="1" lang="en-US" altLang="ja-JP" sz="1600" dirty="0"/>
                        <a:t>●●●●</a:t>
                      </a:r>
                      <a:r>
                        <a:rPr kumimoji="1" lang="ja-JP" altLang="en-US" sz="1600"/>
                        <a:t>株式会社</a:t>
                      </a:r>
                    </a:p>
                  </a:txBody>
                  <a:tcPr/>
                </a:tc>
                <a:extLst>
                  <a:ext uri="{0D108BD9-81ED-4DB2-BD59-A6C34878D82A}">
                    <a16:rowId xmlns:a16="http://schemas.microsoft.com/office/drawing/2014/main" val="805625374"/>
                  </a:ext>
                </a:extLst>
              </a:tr>
              <a:tr h="370840">
                <a:tc>
                  <a:txBody>
                    <a:bodyPr/>
                    <a:lstStyle/>
                    <a:p>
                      <a:r>
                        <a:rPr kumimoji="1" lang="ja-JP" altLang="en-US" sz="1600"/>
                        <a:t>希望融資額　</a:t>
                      </a:r>
                      <a:r>
                        <a:rPr kumimoji="1" lang="en-US" altLang="ja-JP" sz="1600" dirty="0"/>
                        <a:t>/</a:t>
                      </a:r>
                      <a:r>
                        <a:rPr kumimoji="1" lang="ja-JP" altLang="en-US" sz="1600"/>
                        <a:t>　総合計額</a:t>
                      </a:r>
                    </a:p>
                  </a:txBody>
                  <a:tcPr>
                    <a:solidFill>
                      <a:schemeClr val="bg1">
                        <a:lumMod val="75000"/>
                      </a:schemeClr>
                    </a:solidFill>
                  </a:tcPr>
                </a:tc>
                <a:tc>
                  <a:txBody>
                    <a:bodyPr/>
                    <a:lstStyle/>
                    <a:p>
                      <a:pPr algn="ctr"/>
                      <a:r>
                        <a:rPr kumimoji="1" lang="en-US" altLang="ja-JP" sz="1600" dirty="0"/>
                        <a:t>/</a:t>
                      </a:r>
                      <a:endParaRPr kumimoji="1" lang="ja-JP" altLang="en-US" sz="1600"/>
                    </a:p>
                  </a:txBody>
                  <a:tcPr/>
                </a:tc>
                <a:extLst>
                  <a:ext uri="{0D108BD9-81ED-4DB2-BD59-A6C34878D82A}">
                    <a16:rowId xmlns:a16="http://schemas.microsoft.com/office/drawing/2014/main" val="780134749"/>
                  </a:ext>
                </a:extLst>
              </a:tr>
              <a:tr h="370840">
                <a:tc>
                  <a:txBody>
                    <a:bodyPr/>
                    <a:lstStyle/>
                    <a:p>
                      <a:r>
                        <a:rPr kumimoji="1" lang="ja-JP" altLang="en-US" sz="1600"/>
                        <a:t>希望借入期間（据置期間）</a:t>
                      </a:r>
                    </a:p>
                  </a:txBody>
                  <a:tcPr>
                    <a:solidFill>
                      <a:schemeClr val="bg1">
                        <a:lumMod val="75000"/>
                      </a:schemeClr>
                    </a:solidFill>
                  </a:tcPr>
                </a:tc>
                <a:tc>
                  <a:txBody>
                    <a:bodyPr/>
                    <a:lstStyle/>
                    <a:p>
                      <a:r>
                        <a:rPr kumimoji="1" lang="en-US" altLang="ja-JP" sz="1600" dirty="0"/>
                        <a:t>●●</a:t>
                      </a:r>
                      <a:r>
                        <a:rPr kumimoji="1" lang="ja-JP" altLang="en-US" sz="1600"/>
                        <a:t>年（</a:t>
                      </a:r>
                      <a:r>
                        <a:rPr kumimoji="1" lang="en-US" altLang="ja-JP" sz="1600" dirty="0"/>
                        <a:t>●</a:t>
                      </a:r>
                      <a:r>
                        <a:rPr kumimoji="1" lang="ja-JP" altLang="en-US" sz="1600"/>
                        <a:t>ヶ月）</a:t>
                      </a:r>
                    </a:p>
                  </a:txBody>
                  <a:tcPr/>
                </a:tc>
                <a:extLst>
                  <a:ext uri="{0D108BD9-81ED-4DB2-BD59-A6C34878D82A}">
                    <a16:rowId xmlns:a16="http://schemas.microsoft.com/office/drawing/2014/main" val="2545246135"/>
                  </a:ext>
                </a:extLst>
              </a:tr>
              <a:tr h="370840">
                <a:tc>
                  <a:txBody>
                    <a:bodyPr/>
                    <a:lstStyle/>
                    <a:p>
                      <a:r>
                        <a:rPr kumimoji="1" lang="ja-JP" altLang="en-US" sz="1600"/>
                        <a:t>希望金利</a:t>
                      </a:r>
                    </a:p>
                  </a:txBody>
                  <a:tcPr>
                    <a:solidFill>
                      <a:schemeClr val="bg1">
                        <a:lumMod val="75000"/>
                      </a:schemeClr>
                    </a:solidFill>
                  </a:tcPr>
                </a:tc>
                <a:tc>
                  <a:txBody>
                    <a:bodyPr/>
                    <a:lstStyle/>
                    <a:p>
                      <a:r>
                        <a:rPr kumimoji="1" lang="ja-JP" altLang="en-US" sz="1600"/>
                        <a:t>固定</a:t>
                      </a:r>
                      <a:r>
                        <a:rPr kumimoji="1" lang="en-US" altLang="ja-JP" sz="1600" dirty="0"/>
                        <a:t>or</a:t>
                      </a:r>
                      <a:r>
                        <a:rPr kumimoji="1" lang="ja-JP" altLang="en-US" sz="1600"/>
                        <a:t>変動</a:t>
                      </a:r>
                      <a:r>
                        <a:rPr kumimoji="1" lang="en-US" altLang="ja-JP" sz="1600" dirty="0"/>
                        <a:t>●●</a:t>
                      </a:r>
                      <a:r>
                        <a:rPr kumimoji="1" lang="ja-JP" altLang="en-US" sz="1600"/>
                        <a:t>％</a:t>
                      </a:r>
                    </a:p>
                  </a:txBody>
                  <a:tcPr/>
                </a:tc>
                <a:extLst>
                  <a:ext uri="{0D108BD9-81ED-4DB2-BD59-A6C34878D82A}">
                    <a16:rowId xmlns:a16="http://schemas.microsoft.com/office/drawing/2014/main" val="618010615"/>
                  </a:ext>
                </a:extLst>
              </a:tr>
              <a:tr h="370840">
                <a:tc>
                  <a:txBody>
                    <a:bodyPr/>
                    <a:lstStyle/>
                    <a:p>
                      <a:r>
                        <a:rPr kumimoji="1" lang="ja-JP" altLang="en-US" sz="1600"/>
                        <a:t>返済方法</a:t>
                      </a:r>
                    </a:p>
                  </a:txBody>
                  <a:tcPr>
                    <a:solidFill>
                      <a:schemeClr val="bg1">
                        <a:lumMod val="75000"/>
                      </a:schemeClr>
                    </a:solidFill>
                  </a:tcPr>
                </a:tc>
                <a:tc>
                  <a:txBody>
                    <a:bodyPr/>
                    <a:lstStyle/>
                    <a:p>
                      <a:r>
                        <a:rPr kumimoji="1" lang="ja-JP" altLang="en-US" sz="1600"/>
                        <a:t>元利均等</a:t>
                      </a:r>
                      <a:r>
                        <a:rPr kumimoji="1" lang="en-US" altLang="ja-JP" sz="1600" dirty="0"/>
                        <a:t> or</a:t>
                      </a:r>
                      <a:r>
                        <a:rPr kumimoji="1" lang="ja-JP" altLang="en-US" sz="1600"/>
                        <a:t>　元金均等</a:t>
                      </a:r>
                    </a:p>
                  </a:txBody>
                  <a:tcPr/>
                </a:tc>
                <a:extLst>
                  <a:ext uri="{0D108BD9-81ED-4DB2-BD59-A6C34878D82A}">
                    <a16:rowId xmlns:a16="http://schemas.microsoft.com/office/drawing/2014/main" val="3286570247"/>
                  </a:ext>
                </a:extLst>
              </a:tr>
              <a:tr h="370840">
                <a:tc>
                  <a:txBody>
                    <a:bodyPr/>
                    <a:lstStyle/>
                    <a:p>
                      <a:r>
                        <a:rPr kumimoji="1" lang="ja-JP" altLang="en-US" sz="1600"/>
                        <a:t>借入条件</a:t>
                      </a:r>
                    </a:p>
                  </a:txBody>
                  <a:tcPr>
                    <a:solidFill>
                      <a:schemeClr val="bg1">
                        <a:lumMod val="75000"/>
                      </a:schemeClr>
                    </a:solidFill>
                  </a:tcPr>
                </a:tc>
                <a:tc>
                  <a:txBody>
                    <a:bodyPr/>
                    <a:lstStyle/>
                    <a:p>
                      <a:r>
                        <a:rPr kumimoji="1" lang="ja-JP" altLang="en-US" sz="1600"/>
                        <a:t>・貸付　　証書</a:t>
                      </a:r>
                      <a:r>
                        <a:rPr kumimoji="1" lang="en-US" altLang="ja-JP" sz="1600" dirty="0"/>
                        <a:t>or</a:t>
                      </a:r>
                      <a:r>
                        <a:rPr kumimoji="1" lang="ja-JP" altLang="en-US" sz="1600"/>
                        <a:t>手形</a:t>
                      </a:r>
                      <a:endParaRPr kumimoji="1" lang="en-US" altLang="ja-JP" sz="1600" dirty="0"/>
                    </a:p>
                    <a:p>
                      <a:r>
                        <a:rPr kumimoji="1" lang="ja-JP" altLang="en-US" sz="1600"/>
                        <a:t>・抵当　　根抵当権</a:t>
                      </a:r>
                      <a:r>
                        <a:rPr kumimoji="1" lang="en-US" altLang="ja-JP" sz="1600" dirty="0"/>
                        <a:t>or</a:t>
                      </a:r>
                      <a:r>
                        <a:rPr kumimoji="1" lang="ja-JP" altLang="en-US" sz="1600"/>
                        <a:t>抵当権</a:t>
                      </a:r>
                    </a:p>
                  </a:txBody>
                  <a:tcPr/>
                </a:tc>
                <a:extLst>
                  <a:ext uri="{0D108BD9-81ED-4DB2-BD59-A6C34878D82A}">
                    <a16:rowId xmlns:a16="http://schemas.microsoft.com/office/drawing/2014/main" val="1996928894"/>
                  </a:ext>
                </a:extLst>
              </a:tr>
              <a:tr h="370840">
                <a:tc>
                  <a:txBody>
                    <a:bodyPr/>
                    <a:lstStyle/>
                    <a:p>
                      <a:r>
                        <a:rPr kumimoji="1" lang="ja-JP" altLang="en-US" sz="1600"/>
                        <a:t>融資スケジュール</a:t>
                      </a:r>
                    </a:p>
                  </a:txBody>
                  <a:tcPr>
                    <a:solidFill>
                      <a:schemeClr val="bg1">
                        <a:lumMod val="75000"/>
                      </a:schemeClr>
                    </a:solidFill>
                  </a:tcPr>
                </a:tc>
                <a:tc>
                  <a:txBody>
                    <a:bodyPr/>
                    <a:lstStyle/>
                    <a:p>
                      <a:r>
                        <a:rPr kumimoji="1" lang="ja-JP" altLang="en-US" sz="1600"/>
                        <a:t>・合計</a:t>
                      </a:r>
                      <a:r>
                        <a:rPr kumimoji="1" lang="en-US" altLang="ja-JP" sz="1600" dirty="0"/>
                        <a:t>●</a:t>
                      </a:r>
                      <a:r>
                        <a:rPr kumimoji="1" lang="ja-JP" altLang="en-US" sz="1600"/>
                        <a:t>回</a:t>
                      </a:r>
                      <a:br>
                        <a:rPr kumimoji="1" lang="en-US" altLang="ja-JP" sz="1600" dirty="0"/>
                      </a:br>
                      <a:r>
                        <a:rPr kumimoji="1" lang="ja-JP" altLang="en-US" sz="1600"/>
                        <a:t>（着工時、地盤保証時、上棟時、竣工時）</a:t>
                      </a:r>
                    </a:p>
                  </a:txBody>
                  <a:tcPr/>
                </a:tc>
                <a:extLst>
                  <a:ext uri="{0D108BD9-81ED-4DB2-BD59-A6C34878D82A}">
                    <a16:rowId xmlns:a16="http://schemas.microsoft.com/office/drawing/2014/main" val="334779976"/>
                  </a:ext>
                </a:extLst>
              </a:tr>
            </a:tbl>
          </a:graphicData>
        </a:graphic>
      </p:graphicFrame>
      <p:sp>
        <p:nvSpPr>
          <p:cNvPr id="5" name="正方形/長方形 4">
            <a:extLst>
              <a:ext uri="{FF2B5EF4-FFF2-40B4-BE49-F238E27FC236}">
                <a16:creationId xmlns:a16="http://schemas.microsoft.com/office/drawing/2014/main" id="{DBC37F9F-3EA7-FF59-AADF-68CD64257D39}"/>
              </a:ext>
            </a:extLst>
          </p:cNvPr>
          <p:cNvSpPr/>
          <p:nvPr/>
        </p:nvSpPr>
        <p:spPr>
          <a:xfrm>
            <a:off x="1445879" y="4019108"/>
            <a:ext cx="7014240" cy="2440679"/>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r>
              <a:rPr kumimoji="1" lang="ja-JP" altLang="en-US" sz="1400">
                <a:solidFill>
                  <a:srgbClr val="0070C0"/>
                </a:solidFill>
                <a:latin typeface="+mn-ea"/>
              </a:rPr>
              <a:t>・据置期間</a:t>
            </a:r>
            <a:br>
              <a:rPr kumimoji="1" lang="en-US" altLang="ja-JP" sz="1400" dirty="0">
                <a:solidFill>
                  <a:srgbClr val="0070C0"/>
                </a:solidFill>
                <a:latin typeface="+mn-ea"/>
              </a:rPr>
            </a:br>
            <a:r>
              <a:rPr kumimoji="1" lang="ja-JP" altLang="en-US" sz="1400">
                <a:solidFill>
                  <a:srgbClr val="0070C0"/>
                </a:solidFill>
                <a:latin typeface="+mn-ea"/>
              </a:rPr>
              <a:t>新築は竣工してから空室期間があるので、毎月のキャッシュフローに余裕が出るように最初から要請しておこう。全体的には毎月の返済額は微増するが、返済開始からしばらくは非常に経営が楽になる</a:t>
            </a:r>
            <a:endParaRPr kumimoji="1" lang="en-US" altLang="ja-JP" sz="1400" dirty="0">
              <a:solidFill>
                <a:srgbClr val="0070C0"/>
              </a:solidFill>
              <a:latin typeface="+mn-ea"/>
            </a:endParaRPr>
          </a:p>
          <a:p>
            <a:r>
              <a:rPr kumimoji="1" lang="ja-JP" altLang="en-US" sz="1400">
                <a:solidFill>
                  <a:srgbClr val="0070C0"/>
                </a:solidFill>
                <a:latin typeface="+mn-ea"/>
              </a:rPr>
              <a:t>・借入条件（貸付）</a:t>
            </a:r>
            <a:br>
              <a:rPr kumimoji="1" lang="en-US" altLang="ja-JP" sz="1400" dirty="0">
                <a:solidFill>
                  <a:srgbClr val="0070C0"/>
                </a:solidFill>
                <a:latin typeface="+mn-ea"/>
              </a:rPr>
            </a:br>
            <a:r>
              <a:rPr kumimoji="1" lang="ja-JP" altLang="en-US" sz="1400">
                <a:solidFill>
                  <a:srgbClr val="0070C0"/>
                </a:solidFill>
                <a:latin typeface="+mn-ea"/>
              </a:rPr>
              <a:t>証書貸付を希望することを明記しよう</a:t>
            </a:r>
            <a:endParaRPr kumimoji="1" lang="en-US" altLang="ja-JP" sz="1400" dirty="0">
              <a:solidFill>
                <a:srgbClr val="0070C0"/>
              </a:solidFill>
              <a:latin typeface="+mn-ea"/>
            </a:endParaRPr>
          </a:p>
          <a:p>
            <a:r>
              <a:rPr kumimoji="1" lang="ja-JP" altLang="en-US" sz="1400">
                <a:solidFill>
                  <a:srgbClr val="0070C0"/>
                </a:solidFill>
                <a:latin typeface="+mn-ea"/>
              </a:rPr>
              <a:t>・借入条件（抵当）</a:t>
            </a:r>
            <a:endParaRPr kumimoji="1" lang="en-US" altLang="ja-JP" sz="1400" dirty="0">
              <a:solidFill>
                <a:srgbClr val="0070C0"/>
              </a:solidFill>
              <a:latin typeface="+mn-ea"/>
            </a:endParaRPr>
          </a:p>
          <a:p>
            <a:r>
              <a:rPr kumimoji="1" lang="ja-JP" altLang="en-US" sz="1400">
                <a:solidFill>
                  <a:srgbClr val="0070C0"/>
                </a:solidFill>
                <a:latin typeface="+mn-ea"/>
              </a:rPr>
              <a:t>抵当権を希望することを明記しよう（根抵当権で良かった試しはない）</a:t>
            </a:r>
            <a:endParaRPr kumimoji="1" lang="en-US" altLang="ja-JP" sz="1400" dirty="0">
              <a:solidFill>
                <a:srgbClr val="0070C0"/>
              </a:solidFill>
              <a:latin typeface="+mn-ea"/>
            </a:endParaRPr>
          </a:p>
          <a:p>
            <a:r>
              <a:rPr kumimoji="1" lang="ja-JP" altLang="en-US" sz="1400">
                <a:solidFill>
                  <a:srgbClr val="0070C0"/>
                </a:solidFill>
                <a:latin typeface="+mn-ea"/>
              </a:rPr>
              <a:t>・融資スケジュール</a:t>
            </a:r>
            <a:endParaRPr kumimoji="1" lang="en-US" altLang="ja-JP" sz="1400" dirty="0">
              <a:solidFill>
                <a:srgbClr val="0070C0"/>
              </a:solidFill>
              <a:latin typeface="+mn-ea"/>
            </a:endParaRPr>
          </a:p>
          <a:p>
            <a:r>
              <a:rPr kumimoji="1" lang="ja-JP" altLang="en-US" sz="1400">
                <a:solidFill>
                  <a:srgbClr val="0070C0"/>
                </a:solidFill>
                <a:latin typeface="+mn-ea"/>
              </a:rPr>
              <a:t>新築の場合は２</a:t>
            </a:r>
            <a:r>
              <a:rPr kumimoji="1" lang="en-US" altLang="ja-JP" sz="1400" dirty="0">
                <a:solidFill>
                  <a:srgbClr val="0070C0"/>
                </a:solidFill>
                <a:latin typeface="+mn-ea"/>
              </a:rPr>
              <a:t>〜4</a:t>
            </a:r>
            <a:r>
              <a:rPr kumimoji="1" lang="ja-JP" altLang="en-US" sz="1400">
                <a:solidFill>
                  <a:srgbClr val="0070C0"/>
                </a:solidFill>
                <a:latin typeface="+mn-ea"/>
              </a:rPr>
              <a:t>回が多い。</a:t>
            </a:r>
            <a:endParaRPr kumimoji="1" lang="en-US" altLang="ja-JP" sz="1400" dirty="0">
              <a:solidFill>
                <a:srgbClr val="0070C0"/>
              </a:solidFill>
              <a:latin typeface="+mn-ea"/>
            </a:endParaRPr>
          </a:p>
        </p:txBody>
      </p:sp>
      <p:sp>
        <p:nvSpPr>
          <p:cNvPr id="6" name="スライド番号プレースホルダー 5">
            <a:extLst>
              <a:ext uri="{FF2B5EF4-FFF2-40B4-BE49-F238E27FC236}">
                <a16:creationId xmlns:a16="http://schemas.microsoft.com/office/drawing/2014/main" id="{F6E36546-6356-C3F5-9C73-7FD84D8BD03A}"/>
              </a:ext>
            </a:extLst>
          </p:cNvPr>
          <p:cNvSpPr>
            <a:spLocks noGrp="1"/>
          </p:cNvSpPr>
          <p:nvPr>
            <p:ph type="sldNum" sz="quarter" idx="12"/>
          </p:nvPr>
        </p:nvSpPr>
        <p:spPr/>
        <p:txBody>
          <a:bodyPr/>
          <a:lstStyle/>
          <a:p>
            <a:fld id="{57AF16DE-A0D5-4438-950F-5B1E159C2C28}" type="slidenum">
              <a:rPr lang="en-US" smtClean="0"/>
              <a:t>15</a:t>
            </a:fld>
            <a:endParaRPr lang="en-US"/>
          </a:p>
        </p:txBody>
      </p:sp>
    </p:spTree>
    <p:extLst>
      <p:ext uri="{BB962C8B-B14F-4D97-AF65-F5344CB8AC3E}">
        <p14:creationId xmlns:p14="http://schemas.microsoft.com/office/powerpoint/2010/main" val="639743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ホームベース 2">
            <a:extLst>
              <a:ext uri="{FF2B5EF4-FFF2-40B4-BE49-F238E27FC236}">
                <a16:creationId xmlns:a16="http://schemas.microsoft.com/office/drawing/2014/main" id="{188CD0A6-523F-AA3C-2692-7B4B4BD64194}"/>
              </a:ext>
            </a:extLst>
          </p:cNvPr>
          <p:cNvSpPr/>
          <p:nvPr/>
        </p:nvSpPr>
        <p:spPr>
          <a:xfrm>
            <a:off x="0" y="117328"/>
            <a:ext cx="8044123" cy="369331"/>
          </a:xfrm>
          <a:prstGeom prst="homePlat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a:t>　</a:t>
            </a:r>
            <a:r>
              <a:rPr kumimoji="1" lang="en-US" altLang="ja-JP" dirty="0"/>
              <a:t>5-2.</a:t>
            </a:r>
            <a:r>
              <a:rPr kumimoji="1" lang="ja-JP" altLang="en-US"/>
              <a:t>融資条件</a:t>
            </a:r>
            <a:r>
              <a:rPr kumimoji="1" lang="en-US" altLang="ja-JP" dirty="0"/>
              <a:t>		</a:t>
            </a:r>
            <a:r>
              <a:rPr kumimoji="1" lang="ja-JP" altLang="en-US"/>
              <a:t>資金計画</a:t>
            </a:r>
            <a:endParaRPr kumimoji="1" lang="en-US" altLang="ja-JP" dirty="0"/>
          </a:p>
        </p:txBody>
      </p:sp>
      <p:graphicFrame>
        <p:nvGraphicFramePr>
          <p:cNvPr id="2" name="コンテンツ プレースホルダー 2">
            <a:extLst>
              <a:ext uri="{FF2B5EF4-FFF2-40B4-BE49-F238E27FC236}">
                <a16:creationId xmlns:a16="http://schemas.microsoft.com/office/drawing/2014/main" id="{973D339F-D4A5-938E-A627-E716094242B3}"/>
              </a:ext>
            </a:extLst>
          </p:cNvPr>
          <p:cNvGraphicFramePr>
            <a:graphicFrameLocks noGrp="1"/>
          </p:cNvGraphicFramePr>
          <p:nvPr>
            <p:ph idx="1"/>
          </p:nvPr>
        </p:nvGraphicFramePr>
        <p:xfrm>
          <a:off x="855406" y="1148936"/>
          <a:ext cx="8438110" cy="1760220"/>
        </p:xfrm>
        <a:graphic>
          <a:graphicData uri="http://schemas.openxmlformats.org/drawingml/2006/table">
            <a:tbl>
              <a:tblPr firstRow="1" bandRow="1">
                <a:tableStyleId>{5940675A-B579-460E-94D1-54222C63F5DA}</a:tableStyleId>
              </a:tblPr>
              <a:tblGrid>
                <a:gridCol w="1501968">
                  <a:extLst>
                    <a:ext uri="{9D8B030D-6E8A-4147-A177-3AD203B41FA5}">
                      <a16:colId xmlns:a16="http://schemas.microsoft.com/office/drawing/2014/main" val="20000"/>
                    </a:ext>
                  </a:extLst>
                </a:gridCol>
                <a:gridCol w="1354542">
                  <a:extLst>
                    <a:ext uri="{9D8B030D-6E8A-4147-A177-3AD203B41FA5}">
                      <a16:colId xmlns:a16="http://schemas.microsoft.com/office/drawing/2014/main" val="20001"/>
                    </a:ext>
                  </a:extLst>
                </a:gridCol>
                <a:gridCol w="1444262">
                  <a:extLst>
                    <a:ext uri="{9D8B030D-6E8A-4147-A177-3AD203B41FA5}">
                      <a16:colId xmlns:a16="http://schemas.microsoft.com/office/drawing/2014/main" val="20002"/>
                    </a:ext>
                  </a:extLst>
                </a:gridCol>
                <a:gridCol w="1354542">
                  <a:extLst>
                    <a:ext uri="{9D8B030D-6E8A-4147-A177-3AD203B41FA5}">
                      <a16:colId xmlns:a16="http://schemas.microsoft.com/office/drawing/2014/main" val="20003"/>
                    </a:ext>
                  </a:extLst>
                </a:gridCol>
                <a:gridCol w="1391398">
                  <a:extLst>
                    <a:ext uri="{9D8B030D-6E8A-4147-A177-3AD203B41FA5}">
                      <a16:colId xmlns:a16="http://schemas.microsoft.com/office/drawing/2014/main" val="20004"/>
                    </a:ext>
                  </a:extLst>
                </a:gridCol>
                <a:gridCol w="1391398">
                  <a:extLst>
                    <a:ext uri="{9D8B030D-6E8A-4147-A177-3AD203B41FA5}">
                      <a16:colId xmlns:a16="http://schemas.microsoft.com/office/drawing/2014/main" val="20005"/>
                    </a:ext>
                  </a:extLst>
                </a:gridCol>
              </a:tblGrid>
              <a:tr h="247650">
                <a:tc gridSpan="4">
                  <a:txBody>
                    <a:bodyPr/>
                    <a:lstStyle/>
                    <a:p>
                      <a:r>
                        <a:rPr kumimoji="1" lang="en-US" altLang="ja-JP" sz="1000" dirty="0">
                          <a:solidFill>
                            <a:schemeClr val="bg1"/>
                          </a:solidFill>
                        </a:rPr>
                        <a:t>A</a:t>
                      </a:r>
                      <a:r>
                        <a:rPr kumimoji="1" lang="ja-JP" altLang="en-US" sz="1000" dirty="0">
                          <a:solidFill>
                            <a:schemeClr val="bg1"/>
                          </a:solidFill>
                        </a:rPr>
                        <a:t>：必要資金合計（土地）</a:t>
                      </a:r>
                    </a:p>
                  </a:txBody>
                  <a:tcPr marL="99060" marR="99060" marT="49530" marB="49530">
                    <a:solidFill>
                      <a:schemeClr val="tx1">
                        <a:lumMod val="50000"/>
                        <a:lumOff val="50000"/>
                      </a:schemeClr>
                    </a:solidFill>
                  </a:tcPr>
                </a:tc>
                <a:tc hMerge="1">
                  <a:txBody>
                    <a:bodyPr/>
                    <a:lstStyle/>
                    <a:p>
                      <a:endParaRPr kumimoji="1" lang="ja-JP" altLang="en-US" sz="900" dirty="0"/>
                    </a:p>
                  </a:txBody>
                  <a:tcPr>
                    <a:solidFill>
                      <a:schemeClr val="accent2">
                        <a:lumMod val="60000"/>
                        <a:lumOff val="40000"/>
                      </a:schemeClr>
                    </a:solidFill>
                  </a:tcPr>
                </a:tc>
                <a:tc hMerge="1">
                  <a:txBody>
                    <a:bodyPr/>
                    <a:lstStyle/>
                    <a:p>
                      <a:endParaRPr kumimoji="1" lang="ja-JP" altLang="en-US"/>
                    </a:p>
                  </a:txBody>
                  <a:tcPr/>
                </a:tc>
                <a:tc hMerge="1">
                  <a:txBody>
                    <a:bodyPr/>
                    <a:lstStyle/>
                    <a:p>
                      <a:endParaRPr kumimoji="1" lang="ja-JP" altLang="en-US"/>
                    </a:p>
                  </a:txBody>
                  <a:tcPr/>
                </a:tc>
                <a:tc gridSpan="2">
                  <a:txBody>
                    <a:bodyPr/>
                    <a:lstStyle/>
                    <a:p>
                      <a:r>
                        <a:rPr kumimoji="1" lang="en-US" altLang="ja-JP" sz="1000" b="1" dirty="0">
                          <a:solidFill>
                            <a:schemeClr val="bg1"/>
                          </a:solidFill>
                        </a:rPr>
                        <a:t>\</a:t>
                      </a:r>
                    </a:p>
                  </a:txBody>
                  <a:tcPr marL="99060" marR="99060" marT="49530" marB="49530">
                    <a:solidFill>
                      <a:schemeClr val="tx1">
                        <a:lumMod val="50000"/>
                        <a:lumOff val="50000"/>
                      </a:schemeClr>
                    </a:solidFill>
                  </a:tcPr>
                </a:tc>
                <a:tc hMerge="1">
                  <a:txBody>
                    <a:bodyPr/>
                    <a:lstStyle/>
                    <a:p>
                      <a:endParaRPr kumimoji="1" lang="ja-JP" altLang="en-US"/>
                    </a:p>
                  </a:txBody>
                  <a:tcPr>
                    <a:solidFill>
                      <a:schemeClr val="bg1"/>
                    </a:solidFill>
                  </a:tcPr>
                </a:tc>
                <a:extLst>
                  <a:ext uri="{0D108BD9-81ED-4DB2-BD59-A6C34878D82A}">
                    <a16:rowId xmlns:a16="http://schemas.microsoft.com/office/drawing/2014/main" val="10000"/>
                  </a:ext>
                </a:extLst>
              </a:tr>
              <a:tr h="247650">
                <a:tc>
                  <a:txBody>
                    <a:bodyPr/>
                    <a:lstStyle/>
                    <a:p>
                      <a:r>
                        <a:rPr kumimoji="1" lang="ja-JP" altLang="en-US" sz="1000" dirty="0"/>
                        <a:t>土地価格</a:t>
                      </a:r>
                    </a:p>
                  </a:txBody>
                  <a:tcPr marL="99060" marR="99060" marT="49530" marB="49530">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a:t>
                      </a:r>
                      <a:endParaRPr kumimoji="1" lang="ja-JP" altLang="en-US" sz="1000" dirty="0"/>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坪面積</a:t>
                      </a:r>
                    </a:p>
                  </a:txBody>
                  <a:tcPr marL="99060" marR="99060" marT="49530" marB="49530">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solidFill>
                            <a:schemeClr val="tx1"/>
                          </a:solidFill>
                        </a:rPr>
                        <a:t>約　</a:t>
                      </a:r>
                      <a:r>
                        <a:rPr lang="en-US" altLang="ja-JP" sz="1000" dirty="0">
                          <a:latin typeface="+mn-ea"/>
                        </a:rPr>
                        <a:t>●●.●</a:t>
                      </a:r>
                      <a:r>
                        <a:rPr kumimoji="1" lang="ja-JP" altLang="en-US" sz="1000">
                          <a:solidFill>
                            <a:schemeClr val="tx1"/>
                          </a:solidFill>
                        </a:rPr>
                        <a:t>坪</a:t>
                      </a:r>
                      <a:endParaRPr kumimoji="1" lang="ja-JP" altLang="en-US" sz="1000" dirty="0">
                        <a:solidFill>
                          <a:schemeClr val="tx1"/>
                        </a:solidFill>
                      </a:endParaRPr>
                    </a:p>
                  </a:txBody>
                  <a:tcPr marL="99060" marR="99060" marT="49530" marB="495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土地面積</a:t>
                      </a:r>
                    </a:p>
                  </a:txBody>
                  <a:tcPr marL="99060" marR="99060" marT="49530" marB="49530">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t>約　</a:t>
                      </a:r>
                      <a:r>
                        <a:rPr lang="en-US" altLang="ja-JP" sz="1000" dirty="0">
                          <a:latin typeface="+mn-ea"/>
                        </a:rPr>
                        <a:t>●●.●</a:t>
                      </a:r>
                      <a:r>
                        <a:rPr kumimoji="1" lang="ja-JP" altLang="en-US" sz="1000"/>
                        <a:t>㎡</a:t>
                      </a:r>
                      <a:endParaRPr kumimoji="1" lang="ja-JP" altLang="en-US" sz="1000" dirty="0"/>
                    </a:p>
                  </a:txBody>
                  <a:tcPr marL="99060" marR="99060" marT="49530" marB="49530"/>
                </a:tc>
                <a:extLst>
                  <a:ext uri="{0D108BD9-81ED-4DB2-BD59-A6C34878D82A}">
                    <a16:rowId xmlns:a16="http://schemas.microsoft.com/office/drawing/2014/main" val="10001"/>
                  </a:ext>
                </a:extLst>
              </a:tr>
              <a:tr h="247650">
                <a:tc gridSpan="4">
                  <a:txBody>
                    <a:bodyPr/>
                    <a:lstStyle/>
                    <a:p>
                      <a:r>
                        <a:rPr kumimoji="1" lang="en-US" altLang="ja-JP" sz="1000" b="1" dirty="0">
                          <a:solidFill>
                            <a:schemeClr val="bg1"/>
                          </a:solidFill>
                        </a:rPr>
                        <a:t>B:</a:t>
                      </a:r>
                      <a:r>
                        <a:rPr kumimoji="1" lang="ja-JP" altLang="en-US" sz="1000" b="1" dirty="0">
                          <a:solidFill>
                            <a:schemeClr val="bg1"/>
                          </a:solidFill>
                        </a:rPr>
                        <a:t>必要資金合計（建物）</a:t>
                      </a:r>
                    </a:p>
                  </a:txBody>
                  <a:tcPr marL="99060" marR="99060" marT="49530" marB="49530">
                    <a:solidFill>
                      <a:schemeClr val="tx1">
                        <a:lumMod val="50000"/>
                        <a:lumOff val="50000"/>
                      </a:schemeClr>
                    </a:solidFill>
                  </a:tcPr>
                </a:tc>
                <a:tc hMerge="1">
                  <a:txBody>
                    <a:bodyPr/>
                    <a:lstStyle/>
                    <a:p>
                      <a:endParaRPr kumimoji="1" lang="ja-JP" altLang="en-US" sz="900" dirty="0"/>
                    </a:p>
                  </a:txBody>
                  <a:tcPr>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r>
                        <a:rPr kumimoji="1" lang="en-US" altLang="ja-JP" sz="1000" b="1" dirty="0">
                          <a:solidFill>
                            <a:schemeClr val="bg1"/>
                          </a:solidFill>
                        </a:rPr>
                        <a:t>\</a:t>
                      </a:r>
                    </a:p>
                  </a:txBody>
                  <a:tcPr marL="99060" marR="99060" marT="49530" marB="49530">
                    <a:solidFill>
                      <a:schemeClr val="tx1">
                        <a:lumMod val="50000"/>
                        <a:lumOff val="50000"/>
                      </a:schemeClr>
                    </a:solidFill>
                  </a:tcPr>
                </a:tc>
                <a:tc hMerge="1">
                  <a:txBody>
                    <a:bodyPr/>
                    <a:lstStyle/>
                    <a:p>
                      <a:endParaRPr kumimoji="1" lang="ja-JP" altLang="en-US"/>
                    </a:p>
                  </a:txBody>
                  <a:tcPr>
                    <a:solidFill>
                      <a:schemeClr val="bg1"/>
                    </a:solidFill>
                  </a:tcPr>
                </a:tc>
                <a:extLst>
                  <a:ext uri="{0D108BD9-81ED-4DB2-BD59-A6C34878D82A}">
                    <a16:rowId xmlns:a16="http://schemas.microsoft.com/office/drawing/2014/main" val="10003"/>
                  </a:ext>
                </a:extLst>
              </a:tr>
              <a:tr h="247650">
                <a:tc>
                  <a:txBody>
                    <a:bodyPr/>
                    <a:lstStyle/>
                    <a:p>
                      <a:r>
                        <a:rPr kumimoji="1" lang="ja-JP" altLang="en-US" sz="1000" dirty="0"/>
                        <a:t>建物価格</a:t>
                      </a:r>
                    </a:p>
                  </a:txBody>
                  <a:tcPr marL="99060" marR="99060" marT="49530" marB="49530">
                    <a:solidFill>
                      <a:schemeClr val="bg1">
                        <a:lumMod val="95000"/>
                      </a:schemeClr>
                    </a:solidFill>
                  </a:tcPr>
                </a:tc>
                <a:tc>
                  <a:txBody>
                    <a:bodyPr/>
                    <a:lstStyle/>
                    <a:p>
                      <a:r>
                        <a:rPr kumimoji="1" lang="en-US" altLang="ja-JP" sz="1000" b="1" dirty="0"/>
                        <a:t>\</a:t>
                      </a:r>
                    </a:p>
                  </a:txBody>
                  <a:tcPr marL="99060" marR="99060" marT="49530" marB="49530"/>
                </a:tc>
                <a:tc>
                  <a:txBody>
                    <a:bodyPr/>
                    <a:lstStyle/>
                    <a:p>
                      <a:r>
                        <a:rPr kumimoji="1" lang="ja-JP" altLang="en-US" sz="1000" dirty="0"/>
                        <a:t>坪面積</a:t>
                      </a:r>
                    </a:p>
                  </a:txBody>
                  <a:tcPr marL="99060" marR="99060" marT="49530" marB="49530">
                    <a:solidFill>
                      <a:schemeClr val="bg1">
                        <a:lumMod val="95000"/>
                      </a:schemeClr>
                    </a:solidFill>
                  </a:tcPr>
                </a:tc>
                <a:tc>
                  <a:txBody>
                    <a:bodyPr/>
                    <a:lstStyle/>
                    <a:p>
                      <a:r>
                        <a:rPr kumimoji="1" lang="ja-JP" altLang="en-US" sz="1000"/>
                        <a:t>約　</a:t>
                      </a:r>
                      <a:r>
                        <a:rPr lang="en-US" altLang="ja-JP" sz="1000" dirty="0">
                          <a:latin typeface="+mn-ea"/>
                        </a:rPr>
                        <a:t>●●.●</a:t>
                      </a:r>
                      <a:r>
                        <a:rPr kumimoji="1" lang="ja-JP" altLang="en-US" sz="1000"/>
                        <a:t>坪</a:t>
                      </a:r>
                      <a:endParaRPr kumimoji="1" lang="ja-JP" altLang="en-US" sz="1000" dirty="0"/>
                    </a:p>
                  </a:txBody>
                  <a:tcPr marL="99060" marR="99060" marT="49530" marB="49530"/>
                </a:tc>
                <a:tc>
                  <a:txBody>
                    <a:bodyPr/>
                    <a:lstStyle/>
                    <a:p>
                      <a:r>
                        <a:rPr kumimoji="1" lang="ja-JP" altLang="en-US" sz="1000"/>
                        <a:t>延床面積</a:t>
                      </a:r>
                      <a:endParaRPr kumimoji="1" lang="ja-JP" altLang="en-US" sz="1000" dirty="0"/>
                    </a:p>
                  </a:txBody>
                  <a:tcPr marL="99060" marR="99060" marT="49530" marB="49530">
                    <a:solidFill>
                      <a:schemeClr val="bg1">
                        <a:lumMod val="95000"/>
                      </a:schemeClr>
                    </a:solidFill>
                  </a:tcPr>
                </a:tc>
                <a:tc>
                  <a:txBody>
                    <a:bodyPr/>
                    <a:lstStyle/>
                    <a:p>
                      <a:r>
                        <a:rPr kumimoji="1" lang="ja-JP" altLang="en-US" sz="1000"/>
                        <a:t>約　</a:t>
                      </a:r>
                      <a:r>
                        <a:rPr lang="en-US" altLang="ja-JP" sz="1000" dirty="0">
                          <a:latin typeface="+mn-ea"/>
                        </a:rPr>
                        <a:t>●●.●</a:t>
                      </a:r>
                      <a:r>
                        <a:rPr kumimoji="1" lang="ja-JP" altLang="en-US" sz="1000"/>
                        <a:t>㎡</a:t>
                      </a:r>
                      <a:endParaRPr kumimoji="1" lang="ja-JP" altLang="en-US" sz="1000" dirty="0"/>
                    </a:p>
                  </a:txBody>
                  <a:tcPr marL="99060" marR="99060" marT="49530" marB="49530"/>
                </a:tc>
                <a:extLst>
                  <a:ext uri="{0D108BD9-81ED-4DB2-BD59-A6C34878D82A}">
                    <a16:rowId xmlns:a16="http://schemas.microsoft.com/office/drawing/2014/main" val="10004"/>
                  </a:ext>
                </a:extLst>
              </a:tr>
              <a:tr h="247650">
                <a:tc>
                  <a:txBody>
                    <a:bodyPr/>
                    <a:lstStyle/>
                    <a:p>
                      <a:r>
                        <a:rPr kumimoji="1" lang="ja-JP" altLang="en-US" sz="1000"/>
                        <a:t>許認可・設計料</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p>
                  </a:txBody>
                  <a:tcPr marL="99060" marR="99060" marT="49530" marB="49530"/>
                </a:tc>
                <a:tc>
                  <a:txBody>
                    <a:bodyPr/>
                    <a:lstStyle/>
                    <a:p>
                      <a:r>
                        <a:rPr kumimoji="1" lang="ja-JP" altLang="en-US" sz="1000"/>
                        <a:t>外構工事費</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endParaRPr kumimoji="1" lang="ja-JP" altLang="en-US" sz="1000" dirty="0"/>
                    </a:p>
                  </a:txBody>
                  <a:tcPr marL="99060" marR="99060" marT="49530" marB="49530"/>
                </a:tc>
                <a:tc>
                  <a:txBody>
                    <a:bodyPr/>
                    <a:lstStyle/>
                    <a:p>
                      <a:r>
                        <a:rPr kumimoji="1" lang="ja-JP" altLang="en-US" sz="1000"/>
                        <a:t>給水管取り直し工事</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endParaRPr kumimoji="1" lang="ja-JP" altLang="en-US" sz="1000" dirty="0"/>
                    </a:p>
                  </a:txBody>
                  <a:tcPr marL="99060" marR="99060" marT="49530" marB="49530"/>
                </a:tc>
                <a:extLst>
                  <a:ext uri="{0D108BD9-81ED-4DB2-BD59-A6C34878D82A}">
                    <a16:rowId xmlns:a16="http://schemas.microsoft.com/office/drawing/2014/main" val="10005"/>
                  </a:ext>
                </a:extLst>
              </a:tr>
              <a:tr h="247650">
                <a:tc>
                  <a:txBody>
                    <a:bodyPr/>
                    <a:lstStyle/>
                    <a:p>
                      <a:r>
                        <a:rPr kumimoji="1" lang="ja-JP" altLang="en-US" sz="1000"/>
                        <a:t>地盤調査費</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p>
                  </a:txBody>
                  <a:tcPr marL="99060" marR="99060" marT="49530" marB="49530"/>
                </a:tc>
                <a:tc>
                  <a:txBody>
                    <a:bodyPr/>
                    <a:lstStyle/>
                    <a:p>
                      <a:r>
                        <a:rPr kumimoji="1" lang="ja-JP" altLang="en-US" sz="1000"/>
                        <a:t>地盤改良工事費</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endParaRPr kumimoji="1" lang="ja-JP" altLang="en-US" sz="1000" dirty="0"/>
                    </a:p>
                  </a:txBody>
                  <a:tcPr marL="99060" marR="99060" marT="49530" marB="49530"/>
                </a:tc>
                <a:tc>
                  <a:txBody>
                    <a:bodyPr/>
                    <a:lstStyle/>
                    <a:p>
                      <a:r>
                        <a:rPr kumimoji="1" lang="ja-JP" altLang="en-US" sz="1000"/>
                        <a:t>追加工事費</a:t>
                      </a:r>
                      <a:endParaRPr kumimoji="1" lang="ja-JP" altLang="en-US" sz="1000" dirty="0"/>
                    </a:p>
                  </a:txBody>
                  <a:tcPr marL="99060" marR="99060" marT="49530" marB="49530">
                    <a:solidFill>
                      <a:schemeClr val="bg1">
                        <a:lumMod val="95000"/>
                      </a:schemeClr>
                    </a:solidFill>
                  </a:tcPr>
                </a:tc>
                <a:tc>
                  <a:txBody>
                    <a:bodyPr/>
                    <a:lstStyle/>
                    <a:p>
                      <a:r>
                        <a:rPr kumimoji="1" lang="en-US" altLang="ja-JP" sz="1000" b="1" dirty="0"/>
                        <a:t>\</a:t>
                      </a:r>
                      <a:endParaRPr kumimoji="1" lang="ja-JP" altLang="en-US" sz="1000" dirty="0"/>
                    </a:p>
                  </a:txBody>
                  <a:tcPr marL="99060" marR="99060" marT="49530" marB="49530"/>
                </a:tc>
                <a:extLst>
                  <a:ext uri="{0D108BD9-81ED-4DB2-BD59-A6C34878D82A}">
                    <a16:rowId xmlns:a16="http://schemas.microsoft.com/office/drawing/2014/main" val="10006"/>
                  </a:ext>
                </a:extLst>
              </a:tr>
              <a:tr h="247650">
                <a:tc gridSpan="4">
                  <a:txBody>
                    <a:bodyPr/>
                    <a:lstStyle/>
                    <a:p>
                      <a:r>
                        <a:rPr kumimoji="1" lang="ja-JP" altLang="en-US" sz="1000" dirty="0">
                          <a:solidFill>
                            <a:schemeClr val="bg1"/>
                          </a:solidFill>
                        </a:rPr>
                        <a:t>物件費用（</a:t>
                      </a:r>
                      <a:r>
                        <a:rPr kumimoji="1" lang="en-US" altLang="ja-JP" sz="1000" dirty="0">
                          <a:solidFill>
                            <a:schemeClr val="bg1"/>
                          </a:solidFill>
                        </a:rPr>
                        <a:t>A+B</a:t>
                      </a:r>
                      <a:r>
                        <a:rPr kumimoji="1" lang="ja-JP" altLang="en-US" sz="1000" dirty="0">
                          <a:solidFill>
                            <a:schemeClr val="bg1"/>
                          </a:solidFill>
                        </a:rPr>
                        <a:t>）</a:t>
                      </a:r>
                    </a:p>
                  </a:txBody>
                  <a:tcPr marL="99060" marR="99060" marT="49530" marB="49530">
                    <a:solidFill>
                      <a:schemeClr val="tx1">
                        <a:lumMod val="50000"/>
                        <a:lumOff val="50000"/>
                      </a:schemeClr>
                    </a:solidFill>
                  </a:tcPr>
                </a:tc>
                <a:tc hMerge="1">
                  <a:txBody>
                    <a:bodyPr/>
                    <a:lstStyle/>
                    <a:p>
                      <a:endParaRPr kumimoji="1" lang="ja-JP" altLang="en-US" sz="900" dirty="0"/>
                    </a:p>
                  </a:txBody>
                  <a:tcPr>
                    <a:solidFill>
                      <a:schemeClr val="accent2">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gridSpan="2">
                  <a:txBody>
                    <a:bodyPr/>
                    <a:lstStyle/>
                    <a:p>
                      <a:r>
                        <a:rPr kumimoji="1" lang="ja-JP" altLang="en-US" sz="1000" b="1">
                          <a:solidFill>
                            <a:schemeClr val="bg1"/>
                          </a:solidFill>
                        </a:rPr>
                        <a:t>合計</a:t>
                      </a:r>
                      <a:r>
                        <a:rPr kumimoji="1" lang="en-US" altLang="ja-JP" sz="1000" b="1" dirty="0">
                          <a:solidFill>
                            <a:schemeClr val="bg1"/>
                          </a:solidFill>
                        </a:rPr>
                        <a:t>\</a:t>
                      </a:r>
                      <a:endParaRPr kumimoji="1" lang="ja-JP" altLang="en-US" sz="1000" b="1" dirty="0">
                        <a:solidFill>
                          <a:schemeClr val="bg1"/>
                        </a:solidFill>
                      </a:endParaRPr>
                    </a:p>
                  </a:txBody>
                  <a:tcPr marL="99060" marR="99060" marT="49530" marB="49530">
                    <a:solidFill>
                      <a:schemeClr val="tx1">
                        <a:lumMod val="50000"/>
                        <a:lumOff val="50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bl>
          </a:graphicData>
        </a:graphic>
      </p:graphicFrame>
      <p:graphicFrame>
        <p:nvGraphicFramePr>
          <p:cNvPr id="5" name="表 4">
            <a:extLst>
              <a:ext uri="{FF2B5EF4-FFF2-40B4-BE49-F238E27FC236}">
                <a16:creationId xmlns:a16="http://schemas.microsoft.com/office/drawing/2014/main" id="{47E47B4E-1964-939C-1A93-20FE1C9B092E}"/>
              </a:ext>
            </a:extLst>
          </p:cNvPr>
          <p:cNvGraphicFramePr>
            <a:graphicFrameLocks noGrp="1"/>
          </p:cNvGraphicFramePr>
          <p:nvPr/>
        </p:nvGraphicFramePr>
        <p:xfrm>
          <a:off x="855406" y="3290964"/>
          <a:ext cx="8438114" cy="2787015"/>
        </p:xfrm>
        <a:graphic>
          <a:graphicData uri="http://schemas.openxmlformats.org/drawingml/2006/table">
            <a:tbl>
              <a:tblPr firstRow="1" bandRow="1">
                <a:tableStyleId>{5940675A-B579-460E-94D1-54222C63F5DA}</a:tableStyleId>
              </a:tblPr>
              <a:tblGrid>
                <a:gridCol w="1501968">
                  <a:extLst>
                    <a:ext uri="{9D8B030D-6E8A-4147-A177-3AD203B41FA5}">
                      <a16:colId xmlns:a16="http://schemas.microsoft.com/office/drawing/2014/main" val="20000"/>
                    </a:ext>
                  </a:extLst>
                </a:gridCol>
                <a:gridCol w="2798806">
                  <a:extLst>
                    <a:ext uri="{9D8B030D-6E8A-4147-A177-3AD203B41FA5}">
                      <a16:colId xmlns:a16="http://schemas.microsoft.com/office/drawing/2014/main" val="20001"/>
                    </a:ext>
                  </a:extLst>
                </a:gridCol>
                <a:gridCol w="1354543">
                  <a:extLst>
                    <a:ext uri="{9D8B030D-6E8A-4147-A177-3AD203B41FA5}">
                      <a16:colId xmlns:a16="http://schemas.microsoft.com/office/drawing/2014/main" val="20002"/>
                    </a:ext>
                  </a:extLst>
                </a:gridCol>
                <a:gridCol w="2782797">
                  <a:extLst>
                    <a:ext uri="{9D8B030D-6E8A-4147-A177-3AD203B41FA5}">
                      <a16:colId xmlns:a16="http://schemas.microsoft.com/office/drawing/2014/main" val="20003"/>
                    </a:ext>
                  </a:extLst>
                </a:gridCol>
              </a:tblGrid>
              <a:tr h="247650">
                <a:tc gridSpan="3">
                  <a:txBody>
                    <a:bodyPr/>
                    <a:lstStyle/>
                    <a:p>
                      <a:r>
                        <a:rPr kumimoji="1" lang="en-US" altLang="ja-JP" sz="1000" b="1" dirty="0">
                          <a:solidFill>
                            <a:schemeClr val="bg1"/>
                          </a:solidFill>
                        </a:rPr>
                        <a:t>C:</a:t>
                      </a:r>
                      <a:r>
                        <a:rPr kumimoji="1" lang="ja-JP" altLang="en-US" sz="1000" b="1" dirty="0">
                          <a:solidFill>
                            <a:schemeClr val="bg1"/>
                          </a:solidFill>
                        </a:rPr>
                        <a:t>必要資金合計（諸費用）</a:t>
                      </a:r>
                    </a:p>
                  </a:txBody>
                  <a:tcPr marL="99060" marR="99060" marT="49530" marB="49530">
                    <a:solidFill>
                      <a:schemeClr val="tx1">
                        <a:lumMod val="50000"/>
                        <a:lumOff val="50000"/>
                      </a:schemeClr>
                    </a:solidFill>
                  </a:tcPr>
                </a:tc>
                <a:tc hMerge="1">
                  <a:txBody>
                    <a:bodyPr/>
                    <a:lstStyle/>
                    <a:p>
                      <a:endParaRPr kumimoji="1" lang="ja-JP" altLang="en-US" sz="900" dirty="0"/>
                    </a:p>
                  </a:txBody>
                  <a:tcPr/>
                </a:tc>
                <a:tc hMerge="1">
                  <a:txBody>
                    <a:bodyPr/>
                    <a:lstStyle/>
                    <a:p>
                      <a:endParaRPr kumimoji="1" lang="ja-JP" altLang="en-US"/>
                    </a:p>
                  </a:txBody>
                  <a:tcPr/>
                </a:tc>
                <a:tc>
                  <a:txBody>
                    <a:bodyPr/>
                    <a:lstStyle/>
                    <a:p>
                      <a:r>
                        <a:rPr kumimoji="1" lang="en-US" altLang="ja-JP" sz="1000" b="0" dirty="0">
                          <a:solidFill>
                            <a:schemeClr val="bg1"/>
                          </a:solidFill>
                        </a:rPr>
                        <a:t>\</a:t>
                      </a:r>
                      <a:endParaRPr kumimoji="1" lang="ja-JP" altLang="en-US" sz="1000" b="0" dirty="0">
                        <a:solidFill>
                          <a:schemeClr val="bg1"/>
                        </a:solidFill>
                      </a:endParaRPr>
                    </a:p>
                  </a:txBody>
                  <a:tcPr marL="99060" marR="99060" marT="49530" marB="49530">
                    <a:solidFill>
                      <a:schemeClr val="tx1">
                        <a:lumMod val="50000"/>
                        <a:lumOff val="50000"/>
                      </a:schemeClr>
                    </a:solidFill>
                  </a:tcPr>
                </a:tc>
                <a:extLst>
                  <a:ext uri="{0D108BD9-81ED-4DB2-BD59-A6C34878D82A}">
                    <a16:rowId xmlns:a16="http://schemas.microsoft.com/office/drawing/2014/main" val="10000"/>
                  </a:ext>
                </a:extLst>
              </a:tr>
              <a:tr h="247650">
                <a:tc>
                  <a:txBody>
                    <a:bodyPr/>
                    <a:lstStyle/>
                    <a:p>
                      <a:r>
                        <a:rPr kumimoji="1" lang="ja-JP" altLang="en-US" sz="1000" dirty="0"/>
                        <a:t>火災保険</a:t>
                      </a:r>
                    </a:p>
                  </a:txBody>
                  <a:tcPr marL="99060" marR="99060" marT="49530" marB="49530"/>
                </a:tc>
                <a:tc gridSpan="2">
                  <a:txBody>
                    <a:bodyPr/>
                    <a:lstStyle/>
                    <a:p>
                      <a:r>
                        <a:rPr kumimoji="1" lang="en-US" altLang="ja-JP" sz="1000" b="1" dirty="0"/>
                        <a:t>\</a:t>
                      </a:r>
                    </a:p>
                  </a:txBody>
                  <a:tcPr marL="99060" marR="99060" marT="49530" marB="49530"/>
                </a:tc>
                <a:tc hMerge="1">
                  <a:txBody>
                    <a:bodyPr/>
                    <a:lstStyle/>
                    <a:p>
                      <a:endParaRPr dirty="0"/>
                    </a:p>
                  </a:txBody>
                  <a:tcPr marL="99060" marR="99060" marT="49530" marB="49530"/>
                </a:tc>
                <a:tc>
                  <a:txBody>
                    <a:bodyPr/>
                    <a:lstStyle/>
                    <a:p>
                      <a:endParaRPr kumimoji="1" lang="ja-JP" altLang="en-US" sz="1000" dirty="0"/>
                    </a:p>
                  </a:txBody>
                  <a:tcPr marL="99060" marR="99060" marT="49530" marB="49530"/>
                </a:tc>
                <a:extLst>
                  <a:ext uri="{0D108BD9-81ED-4DB2-BD59-A6C34878D82A}">
                    <a16:rowId xmlns:a16="http://schemas.microsoft.com/office/drawing/2014/main" val="10001"/>
                  </a:ext>
                </a:extLst>
              </a:tr>
              <a:tr h="2476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地震保険</a:t>
                      </a:r>
                    </a:p>
                  </a:txBody>
                  <a:tcPr marL="99060" marR="99060" marT="49530" marB="49530"/>
                </a:tc>
                <a:tc gridSpan="2">
                  <a:txBody>
                    <a:bodyPr/>
                    <a:lstStyle/>
                    <a:p>
                      <a:r>
                        <a:rPr lang="ja-JP" altLang="en-US" sz="1000" dirty="0"/>
                        <a:t>未定</a:t>
                      </a:r>
                    </a:p>
                  </a:txBody>
                  <a:tcPr marL="99060" marR="99060" marT="49530" marB="49530"/>
                </a:tc>
                <a:tc hMerge="1">
                  <a:txBody>
                    <a:bodyPr/>
                    <a:lstStyle/>
                    <a:p>
                      <a:endParaRPr kumimoji="1" lang="ja-JP" altLang="en-US"/>
                    </a:p>
                  </a:txBody>
                  <a:tcPr/>
                </a:tc>
                <a:tc>
                  <a:txBody>
                    <a:bodyPr/>
                    <a:lstStyle/>
                    <a:p>
                      <a:r>
                        <a:rPr kumimoji="1" lang="ja-JP" altLang="en-US" sz="1000" dirty="0"/>
                        <a:t>概算</a:t>
                      </a:r>
                    </a:p>
                  </a:txBody>
                  <a:tcPr marL="99060" marR="99060" marT="49530" marB="49530"/>
                </a:tc>
                <a:extLst>
                  <a:ext uri="{0D108BD9-81ED-4DB2-BD59-A6C34878D82A}">
                    <a16:rowId xmlns:a16="http://schemas.microsoft.com/office/drawing/2014/main" val="10002"/>
                  </a:ext>
                </a:extLst>
              </a:tr>
              <a:tr h="2476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水道局納付金</a:t>
                      </a:r>
                    </a:p>
                  </a:txBody>
                  <a:tcPr marL="99060" marR="99060" marT="49530" marB="49530"/>
                </a:tc>
                <a:tc gridSpan="2">
                  <a:txBody>
                    <a:bodyPr/>
                    <a:lstStyle/>
                    <a:p>
                      <a:r>
                        <a:rPr lang="ja-JP" altLang="en-US" sz="1000" dirty="0"/>
                        <a:t>別途</a:t>
                      </a:r>
                    </a:p>
                  </a:txBody>
                  <a:tcPr marL="99060" marR="99060" marT="49530" marB="49530"/>
                </a:tc>
                <a:tc hMerge="1">
                  <a:txBody>
                    <a:bodyPr/>
                    <a:lstStyle/>
                    <a:p>
                      <a:endParaRPr kumimoji="1" lang="ja-JP" altLang="en-US"/>
                    </a:p>
                  </a:txBody>
                  <a:tcPr/>
                </a:tc>
                <a:tc>
                  <a:txBody>
                    <a:bodyPr/>
                    <a:lstStyle/>
                    <a:p>
                      <a:r>
                        <a:rPr kumimoji="1" lang="zh-CN" altLang="en-US" sz="1000" dirty="0"/>
                        <a:t>ﾒｰﾀｰ</a:t>
                      </a:r>
                      <a:r>
                        <a:rPr kumimoji="1" lang="en-US" altLang="zh-CN" sz="1000" dirty="0"/>
                        <a:t>×</a:t>
                      </a:r>
                      <a:r>
                        <a:rPr kumimoji="1" lang="zh-CN" altLang="en-US" sz="1000" dirty="0"/>
                        <a:t>戸数分＋共用部</a:t>
                      </a:r>
                      <a:r>
                        <a:rPr kumimoji="1" lang="en-US" altLang="zh-CN" sz="1000" dirty="0"/>
                        <a:t>1</a:t>
                      </a:r>
                      <a:r>
                        <a:rPr kumimoji="1" lang="zh-CN" altLang="en-US" sz="1000" dirty="0"/>
                        <a:t>基</a:t>
                      </a:r>
                      <a:endParaRPr kumimoji="1" lang="ja-JP" altLang="en-US" sz="1000" dirty="0"/>
                    </a:p>
                  </a:txBody>
                  <a:tcPr marL="99060" marR="99060" marT="49530" marB="49530"/>
                </a:tc>
                <a:extLst>
                  <a:ext uri="{0D108BD9-81ED-4DB2-BD59-A6C34878D82A}">
                    <a16:rowId xmlns:a16="http://schemas.microsoft.com/office/drawing/2014/main" val="10003"/>
                  </a:ext>
                </a:extLst>
              </a:tr>
              <a:tr h="247650">
                <a:tc>
                  <a:txBody>
                    <a:bodyPr/>
                    <a:lstStyle/>
                    <a:p>
                      <a:r>
                        <a:rPr kumimoji="1" lang="ja-JP" altLang="en-US" sz="1000" dirty="0"/>
                        <a:t>銀行融資手数料</a:t>
                      </a:r>
                    </a:p>
                  </a:txBody>
                  <a:tcPr marL="99060" marR="99060" marT="49530" marB="49530"/>
                </a:tc>
                <a:tc gridSpan="2">
                  <a:txBody>
                    <a:bodyPr/>
                    <a:lstStyle/>
                    <a:p>
                      <a:pPr marL="0" marR="0" lvl="0" indent="0" algn="l" defTabSz="990570" rtl="0" eaLnBrk="1" fontAlgn="auto" latinLnBrk="0" hangingPunct="1">
                        <a:lnSpc>
                          <a:spcPct val="100000"/>
                        </a:lnSpc>
                        <a:spcBef>
                          <a:spcPts val="0"/>
                        </a:spcBef>
                        <a:spcAft>
                          <a:spcPts val="0"/>
                        </a:spcAft>
                        <a:buClrTx/>
                        <a:buSzTx/>
                        <a:buFontTx/>
                        <a:buNone/>
                        <a:tabLst/>
                        <a:defRPr/>
                      </a:pPr>
                      <a:r>
                        <a:rPr kumimoji="1" lang="en-US" altLang="ja-JP" sz="1000" b="1" dirty="0"/>
                        <a:t>\</a:t>
                      </a:r>
                    </a:p>
                  </a:txBody>
                  <a:tcPr marL="99060" marR="99060" marT="49530" marB="49530"/>
                </a:tc>
                <a:tc hMerge="1">
                  <a:txBody>
                    <a:bodyPr/>
                    <a:lstStyle/>
                    <a:p>
                      <a:endParaRPr kumimoji="1" lang="ja-JP" altLang="en-US"/>
                    </a:p>
                  </a:txBody>
                  <a:tcPr/>
                </a:tc>
                <a:tc>
                  <a:txBody>
                    <a:bodyPr/>
                    <a:lstStyle/>
                    <a:p>
                      <a:endParaRPr kumimoji="1" lang="ja-JP" altLang="en-US" sz="1000" dirty="0"/>
                    </a:p>
                  </a:txBody>
                  <a:tcPr marL="99060" marR="99060" marT="49530" marB="49530"/>
                </a:tc>
                <a:extLst>
                  <a:ext uri="{0D108BD9-81ED-4DB2-BD59-A6C34878D82A}">
                    <a16:rowId xmlns:a16="http://schemas.microsoft.com/office/drawing/2014/main" val="10004"/>
                  </a:ext>
                </a:extLst>
              </a:tr>
              <a:tr h="247650">
                <a:tc>
                  <a:txBody>
                    <a:bodyPr/>
                    <a:lstStyle/>
                    <a:p>
                      <a:r>
                        <a:rPr kumimoji="1" lang="ja-JP" altLang="en-US" sz="1000" dirty="0"/>
                        <a:t>契約印紙代</a:t>
                      </a:r>
                    </a:p>
                  </a:txBody>
                  <a:tcPr marL="99060" marR="99060" marT="49530" marB="49530"/>
                </a:tc>
                <a:tc gridSpan="2">
                  <a:txBody>
                    <a:bodyPr/>
                    <a:lstStyle/>
                    <a:p>
                      <a:r>
                        <a:rPr kumimoji="1" lang="en-US" altLang="ja-JP" sz="1000" b="1" dirty="0"/>
                        <a:t>\</a:t>
                      </a:r>
                      <a:endParaRPr kumimoji="1" lang="ja-JP" altLang="en-US" sz="1000" dirty="0"/>
                    </a:p>
                  </a:txBody>
                  <a:tcPr marL="99060" marR="99060" marT="49530" marB="49530"/>
                </a:tc>
                <a:tc hMerge="1">
                  <a:txBody>
                    <a:bodyPr/>
                    <a:lstStyle/>
                    <a:p>
                      <a:endParaRPr kumimoji="1" lang="ja-JP" altLang="en-US"/>
                    </a:p>
                  </a:txBody>
                  <a:tcPr/>
                </a:tc>
                <a:tc>
                  <a:txBody>
                    <a:bodyPr/>
                    <a:lstStyle/>
                    <a:p>
                      <a:r>
                        <a:rPr kumimoji="1" lang="ja-JP" altLang="en-US" sz="1000" dirty="0"/>
                        <a:t>金消形態により異なる</a:t>
                      </a:r>
                    </a:p>
                  </a:txBody>
                  <a:tcPr marL="99060" marR="99060" marT="49530" marB="49530"/>
                </a:tc>
                <a:extLst>
                  <a:ext uri="{0D108BD9-81ED-4DB2-BD59-A6C34878D82A}">
                    <a16:rowId xmlns:a16="http://schemas.microsoft.com/office/drawing/2014/main" val="10005"/>
                  </a:ext>
                </a:extLst>
              </a:tr>
              <a:tr h="247650">
                <a:tc>
                  <a:txBody>
                    <a:bodyPr/>
                    <a:lstStyle/>
                    <a:p>
                      <a:r>
                        <a:rPr kumimoji="1" lang="ja-JP" altLang="en-US" sz="1000" dirty="0"/>
                        <a:t>固定資産税</a:t>
                      </a:r>
                    </a:p>
                  </a:txBody>
                  <a:tcPr marL="99060" marR="99060" marT="49530" marB="49530"/>
                </a:tc>
                <a:tc gridSpan="2">
                  <a:txBody>
                    <a:bodyPr/>
                    <a:lstStyle/>
                    <a:p>
                      <a:r>
                        <a:rPr kumimoji="1" lang="en-US" altLang="ja-JP" sz="1000" b="1" dirty="0"/>
                        <a:t>\</a:t>
                      </a:r>
                      <a:endParaRPr kumimoji="1" lang="ja-JP" altLang="en-US" sz="1000" dirty="0"/>
                    </a:p>
                  </a:txBody>
                  <a:tcPr marL="99060" marR="99060" marT="49530" marB="49530"/>
                </a:tc>
                <a:tc hMerge="1">
                  <a:txBody>
                    <a:bodyPr/>
                    <a:lstStyle/>
                    <a:p>
                      <a:endParaRPr kumimoji="1" lang="ja-JP" altLang="en-US"/>
                    </a:p>
                  </a:txBody>
                  <a:tcPr/>
                </a:tc>
                <a:tc>
                  <a:txBody>
                    <a:bodyPr/>
                    <a:lstStyle/>
                    <a:p>
                      <a:r>
                        <a:rPr kumimoji="1" lang="ja-JP" altLang="en-US" sz="1000" dirty="0"/>
                        <a:t>概算／日割り精算金</a:t>
                      </a:r>
                    </a:p>
                  </a:txBody>
                  <a:tcPr marL="99060" marR="99060" marT="49530" marB="49530"/>
                </a:tc>
                <a:extLst>
                  <a:ext uri="{0D108BD9-81ED-4DB2-BD59-A6C34878D82A}">
                    <a16:rowId xmlns:a16="http://schemas.microsoft.com/office/drawing/2014/main" val="10006"/>
                  </a:ext>
                </a:extLst>
              </a:tr>
              <a:tr h="247650">
                <a:tc>
                  <a:txBody>
                    <a:bodyPr/>
                    <a:lstStyle/>
                    <a:p>
                      <a:r>
                        <a:rPr kumimoji="1" lang="ja-JP" altLang="en-US" sz="1000" dirty="0"/>
                        <a:t>登記費用</a:t>
                      </a:r>
                    </a:p>
                  </a:txBody>
                  <a:tcPr marL="99060" marR="99060" marT="49530" marB="49530"/>
                </a:tc>
                <a:tc gridSpan="2">
                  <a:txBody>
                    <a:bodyPr/>
                    <a:lstStyle/>
                    <a:p>
                      <a:r>
                        <a:rPr kumimoji="1" lang="en-US" altLang="ja-JP" sz="1000" b="1" dirty="0"/>
                        <a:t>\</a:t>
                      </a:r>
                      <a:endParaRPr kumimoji="1" lang="ja-JP" altLang="en-US" sz="1000" dirty="0"/>
                    </a:p>
                  </a:txBody>
                  <a:tcPr marL="99060" marR="99060" marT="49530" marB="49530"/>
                </a:tc>
                <a:tc hMerge="1">
                  <a:txBody>
                    <a:bodyPr/>
                    <a:lstStyle/>
                    <a:p>
                      <a:endParaRPr kumimoji="1" lang="ja-JP" altLang="en-US"/>
                    </a:p>
                  </a:txBody>
                  <a:tcPr/>
                </a:tc>
                <a:tc>
                  <a:txBody>
                    <a:bodyPr/>
                    <a:lstStyle/>
                    <a:p>
                      <a:r>
                        <a:rPr kumimoji="1" lang="ja-JP" altLang="en-US" sz="1000" dirty="0"/>
                        <a:t>表示・保存・抵当設定</a:t>
                      </a:r>
                    </a:p>
                  </a:txBody>
                  <a:tcPr marL="99060" marR="99060" marT="49530" marB="49530"/>
                </a:tc>
                <a:extLst>
                  <a:ext uri="{0D108BD9-81ED-4DB2-BD59-A6C34878D82A}">
                    <a16:rowId xmlns:a16="http://schemas.microsoft.com/office/drawing/2014/main" val="10007"/>
                  </a:ext>
                </a:extLst>
              </a:tr>
              <a:tr h="247650">
                <a:tc>
                  <a:txBody>
                    <a:bodyPr/>
                    <a:lstStyle/>
                    <a:p>
                      <a:r>
                        <a:rPr kumimoji="1" lang="ja-JP" altLang="en-US" sz="1000" dirty="0"/>
                        <a:t>印紙代</a:t>
                      </a:r>
                    </a:p>
                  </a:txBody>
                  <a:tcPr marL="99060" marR="99060" marT="49530" marB="49530"/>
                </a:tc>
                <a:tc gridSpan="2">
                  <a:txBody>
                    <a:bodyPr/>
                    <a:lstStyle/>
                    <a:p>
                      <a:r>
                        <a:rPr kumimoji="1" lang="en-US" altLang="ja-JP" sz="1000" b="1" dirty="0"/>
                        <a:t>\</a:t>
                      </a:r>
                      <a:endParaRPr kumimoji="1" lang="ja-JP" altLang="en-US" sz="1000" dirty="0"/>
                    </a:p>
                  </a:txBody>
                  <a:tcPr marL="99060" marR="99060" marT="49530" marB="49530"/>
                </a:tc>
                <a:tc hMerge="1">
                  <a:txBody>
                    <a:bodyPr/>
                    <a:lstStyle/>
                    <a:p>
                      <a:endParaRPr kumimoji="1" lang="ja-JP" altLang="en-US"/>
                    </a:p>
                  </a:txBody>
                  <a:tcPr/>
                </a:tc>
                <a:tc>
                  <a:txBody>
                    <a:bodyPr/>
                    <a:lstStyle/>
                    <a:p>
                      <a:r>
                        <a:rPr kumimoji="1" lang="zh-TW" altLang="en-US" sz="1000" dirty="0"/>
                        <a:t>契約書貼付分</a:t>
                      </a:r>
                      <a:endParaRPr kumimoji="1" lang="ja-JP" altLang="en-US" sz="1000" dirty="0"/>
                    </a:p>
                  </a:txBody>
                  <a:tcPr marL="99060" marR="99060" marT="49530" marB="49530"/>
                </a:tc>
                <a:extLst>
                  <a:ext uri="{0D108BD9-81ED-4DB2-BD59-A6C34878D82A}">
                    <a16:rowId xmlns:a16="http://schemas.microsoft.com/office/drawing/2014/main" val="10008"/>
                  </a:ext>
                </a:extLst>
              </a:tr>
              <a:tr h="272415">
                <a:tc>
                  <a:txBody>
                    <a:bodyPr/>
                    <a:lstStyle/>
                    <a:p>
                      <a:r>
                        <a:rPr kumimoji="1" lang="ja-JP" altLang="en-US" sz="1000" dirty="0"/>
                        <a:t>仲介手数料</a:t>
                      </a:r>
                    </a:p>
                  </a:txBody>
                  <a:tcPr marL="99060" marR="99060" marT="49530" marB="49530"/>
                </a:tc>
                <a:tc>
                  <a:txBody>
                    <a:bodyPr/>
                    <a:lstStyle/>
                    <a:p>
                      <a:r>
                        <a:rPr kumimoji="1" lang="en-US" altLang="ja-JP" sz="1000" b="1" dirty="0"/>
                        <a:t>\</a:t>
                      </a:r>
                      <a:endParaRPr kumimoji="1" lang="ja-JP" altLang="en-US" sz="1000" dirty="0"/>
                    </a:p>
                  </a:txBody>
                  <a:tcPr marL="99060" marR="99060" marT="49530" marB="49530"/>
                </a:tc>
                <a:tc>
                  <a:txBody>
                    <a:bodyPr/>
                    <a:lstStyle/>
                    <a:p>
                      <a:r>
                        <a:rPr kumimoji="1" lang="ja-JP" altLang="en-US" sz="1100" dirty="0"/>
                        <a:t>土地のみ</a:t>
                      </a:r>
                    </a:p>
                  </a:txBody>
                  <a:tcPr marL="99060" marR="99060" marT="49530" marB="49530"/>
                </a:tc>
                <a:tc>
                  <a:txBody>
                    <a:bodyPr/>
                    <a:lstStyle/>
                    <a:p>
                      <a:r>
                        <a:rPr kumimoji="1" lang="ja-JP" altLang="en-US" sz="1000" dirty="0"/>
                        <a:t>法定（売買価格の</a:t>
                      </a:r>
                      <a:r>
                        <a:rPr kumimoji="1" lang="en-US" altLang="ja-JP" sz="1000" dirty="0"/>
                        <a:t>3.24</a:t>
                      </a:r>
                      <a:r>
                        <a:rPr kumimoji="1" lang="ja-JP" altLang="en-US" sz="1000" dirty="0"/>
                        <a:t>％</a:t>
                      </a:r>
                      <a:r>
                        <a:rPr kumimoji="1" lang="en-US" altLang="ja-JP" sz="1000" dirty="0"/>
                        <a:t>+64800</a:t>
                      </a:r>
                      <a:r>
                        <a:rPr kumimoji="1" lang="ja-JP" altLang="en-US" sz="1000" dirty="0"/>
                        <a:t>円）</a:t>
                      </a:r>
                    </a:p>
                  </a:txBody>
                  <a:tcPr marL="99060" marR="99060" marT="49530" marB="49530"/>
                </a:tc>
                <a:extLst>
                  <a:ext uri="{0D108BD9-81ED-4DB2-BD59-A6C34878D82A}">
                    <a16:rowId xmlns:a16="http://schemas.microsoft.com/office/drawing/2014/main" val="10009"/>
                  </a:ext>
                </a:extLst>
              </a:tr>
              <a:tr h="247650">
                <a:tc gridSpan="3">
                  <a:txBody>
                    <a:bodyPr/>
                    <a:lstStyle/>
                    <a:p>
                      <a:r>
                        <a:rPr kumimoji="1" lang="ja-JP" altLang="en-US" sz="1000" dirty="0">
                          <a:solidFill>
                            <a:schemeClr val="bg1"/>
                          </a:solidFill>
                        </a:rPr>
                        <a:t>総費用（</a:t>
                      </a:r>
                      <a:r>
                        <a:rPr kumimoji="1" lang="en-US" altLang="ja-JP" sz="1000" dirty="0">
                          <a:solidFill>
                            <a:schemeClr val="bg1"/>
                          </a:solidFill>
                        </a:rPr>
                        <a:t>A+B+C</a:t>
                      </a:r>
                      <a:r>
                        <a:rPr kumimoji="1" lang="ja-JP" altLang="en-US" sz="1000" dirty="0">
                          <a:solidFill>
                            <a:schemeClr val="bg1"/>
                          </a:solidFill>
                        </a:rPr>
                        <a:t>）</a:t>
                      </a:r>
                    </a:p>
                  </a:txBody>
                  <a:tcPr marL="99060" marR="99060" marT="49530" marB="49530">
                    <a:solidFill>
                      <a:schemeClr val="tx1">
                        <a:lumMod val="50000"/>
                        <a:lumOff val="50000"/>
                      </a:schemeClr>
                    </a:solidFill>
                  </a:tcPr>
                </a:tc>
                <a:tc hMerge="1">
                  <a:txBody>
                    <a:bodyPr/>
                    <a:lstStyle/>
                    <a:p>
                      <a:endParaRPr kumimoji="1" lang="ja-JP" altLang="en-US" sz="900" dirty="0"/>
                    </a:p>
                  </a:txBody>
                  <a:tcPr>
                    <a:solidFill>
                      <a:schemeClr val="accent2">
                        <a:lumMod val="60000"/>
                        <a:lumOff val="40000"/>
                      </a:schemeClr>
                    </a:solidFill>
                  </a:tcPr>
                </a:tc>
                <a:tc hMerge="1">
                  <a:txBody>
                    <a:bodyPr/>
                    <a:lstStyle/>
                    <a:p>
                      <a:endParaRPr kumimoji="1" lang="ja-JP" altLang="en-US"/>
                    </a:p>
                  </a:txBody>
                  <a:tcPr/>
                </a:tc>
                <a:tc>
                  <a:txBody>
                    <a:bodyPr/>
                    <a:lstStyle/>
                    <a:p>
                      <a:r>
                        <a:rPr kumimoji="1" lang="en-US" altLang="ja-JP" sz="1000" b="1" dirty="0">
                          <a:solidFill>
                            <a:schemeClr val="bg1"/>
                          </a:solidFill>
                        </a:rPr>
                        <a:t>\</a:t>
                      </a:r>
                      <a:endParaRPr kumimoji="1" lang="ja-JP" altLang="en-US" sz="1000" b="1" dirty="0">
                        <a:solidFill>
                          <a:schemeClr val="bg1"/>
                        </a:solidFill>
                      </a:endParaRPr>
                    </a:p>
                  </a:txBody>
                  <a:tcPr marL="99060" marR="99060" marT="49530" marB="49530">
                    <a:solidFill>
                      <a:schemeClr val="tx1">
                        <a:lumMod val="50000"/>
                        <a:lumOff val="50000"/>
                      </a:schemeClr>
                    </a:solidFill>
                  </a:tcPr>
                </a:tc>
                <a:extLst>
                  <a:ext uri="{0D108BD9-81ED-4DB2-BD59-A6C34878D82A}">
                    <a16:rowId xmlns:a16="http://schemas.microsoft.com/office/drawing/2014/main" val="10010"/>
                  </a:ext>
                </a:extLst>
              </a:tr>
            </a:tbl>
          </a:graphicData>
        </a:graphic>
      </p:graphicFrame>
      <p:sp>
        <p:nvSpPr>
          <p:cNvPr id="6" name="スライド番号プレースホルダー 5">
            <a:extLst>
              <a:ext uri="{FF2B5EF4-FFF2-40B4-BE49-F238E27FC236}">
                <a16:creationId xmlns:a16="http://schemas.microsoft.com/office/drawing/2014/main" id="{381CC26E-BBA4-396B-1713-1718EE249AA8}"/>
              </a:ext>
            </a:extLst>
          </p:cNvPr>
          <p:cNvSpPr>
            <a:spLocks noGrp="1"/>
          </p:cNvSpPr>
          <p:nvPr>
            <p:ph type="sldNum" sz="quarter" idx="12"/>
          </p:nvPr>
        </p:nvSpPr>
        <p:spPr/>
        <p:txBody>
          <a:bodyPr/>
          <a:lstStyle/>
          <a:p>
            <a:fld id="{57AF16DE-A0D5-4438-950F-5B1E159C2C28}" type="slidenum">
              <a:rPr lang="en-US" smtClean="0"/>
              <a:t>16</a:t>
            </a:fld>
            <a:endParaRPr lang="en-US"/>
          </a:p>
        </p:txBody>
      </p:sp>
    </p:spTree>
    <p:extLst>
      <p:ext uri="{BB962C8B-B14F-4D97-AF65-F5344CB8AC3E}">
        <p14:creationId xmlns:p14="http://schemas.microsoft.com/office/powerpoint/2010/main" val="123953721"/>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687</TotalTime>
  <Words>2213</Words>
  <Application>Microsoft Macintosh PowerPoint</Application>
  <PresentationFormat>A4 210 x 297 mm</PresentationFormat>
  <Paragraphs>465</Paragraphs>
  <Slides>16</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游ゴシック</vt:lpstr>
      <vt:lpstr>Arial</vt:lpstr>
      <vt:lpstr>Calibri</vt:lpstr>
      <vt:lpstr>Calibri Light</vt:lpstr>
      <vt:lpstr>レトロスペクト</vt:lpstr>
      <vt:lpstr>新築マンション賃貸事業への 融資申込計画書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生稲 崇</dc:creator>
  <cp:lastModifiedBy>Takashi Ikuina</cp:lastModifiedBy>
  <cp:revision>89</cp:revision>
  <dcterms:created xsi:type="dcterms:W3CDTF">2015-02-20T03:20:35Z</dcterms:created>
  <dcterms:modified xsi:type="dcterms:W3CDTF">2024-07-29T19:17:07Z</dcterms:modified>
</cp:coreProperties>
</file>